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33" roundtripDataSignature="AMtx7mgjgqWaIcBWhBzW48bCs7YnMct33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customschemas.google.com/relationships/presentationmetadata" Target="meta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1e491a7ece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g11e491a7ece_1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165100" lvl="0" marL="228600" rtl="0" algn="l">
              <a:lnSpc>
                <a:spcPct val="90000"/>
              </a:lnSpc>
              <a:spcBef>
                <a:spcPts val="1000"/>
              </a:spcBef>
              <a:spcAft>
                <a:spcPts val="0"/>
              </a:spcAft>
              <a:buClr>
                <a:schemeClr val="dk1"/>
              </a:buClr>
              <a:buSzPts val="1000"/>
              <a:buChar char="•"/>
            </a:pPr>
            <a:r>
              <a:rPr lang="en-US" sz="1000">
                <a:solidFill>
                  <a:schemeClr val="dk1"/>
                </a:solidFill>
                <a:latin typeface="Calibri"/>
                <a:ea typeface="Calibri"/>
                <a:cs typeface="Calibri"/>
                <a:sym typeface="Calibri"/>
              </a:rPr>
              <a:t>Airbnb has grown significantly over the last decade and has captured a significant share of the lodging market. With this market power comes a big responsibility and an increase in crimes falls under this responsibility.</a:t>
            </a:r>
            <a:endParaRPr sz="1000">
              <a:solidFill>
                <a:schemeClr val="dk1"/>
              </a:solidFill>
              <a:latin typeface="Calibri"/>
              <a:ea typeface="Calibri"/>
              <a:cs typeface="Calibri"/>
              <a:sym typeface="Calibri"/>
            </a:endParaRPr>
          </a:p>
          <a:p>
            <a:pPr indent="-165100" lvl="0" marL="228600" rtl="0" algn="l">
              <a:lnSpc>
                <a:spcPct val="90000"/>
              </a:lnSpc>
              <a:spcBef>
                <a:spcPts val="1000"/>
              </a:spcBef>
              <a:spcAft>
                <a:spcPts val="0"/>
              </a:spcAft>
              <a:buClr>
                <a:schemeClr val="dk1"/>
              </a:buClr>
              <a:buSzPts val="1000"/>
              <a:buChar char="•"/>
            </a:pPr>
            <a:r>
              <a:rPr lang="en-US" sz="1000">
                <a:solidFill>
                  <a:schemeClr val="dk1"/>
                </a:solidFill>
                <a:latin typeface="Calibri"/>
                <a:ea typeface="Calibri"/>
                <a:cs typeface="Calibri"/>
                <a:sym typeface="Calibri"/>
              </a:rPr>
              <a:t>If crimes are indeed increasing in NYC because of Airbnb, the government and Airbnb can be made aware of it so they can take the necessary steps to ensure the safety of tourists.</a:t>
            </a:r>
            <a:endParaRPr sz="1000">
              <a:solidFill>
                <a:schemeClr val="dk1"/>
              </a:solidFill>
              <a:latin typeface="Calibri"/>
              <a:ea typeface="Calibri"/>
              <a:cs typeface="Calibri"/>
              <a:sym typeface="Calibri"/>
            </a:endParaRPr>
          </a:p>
          <a:p>
            <a:pPr indent="-165100" lvl="0" marL="228600" rtl="0" algn="l">
              <a:lnSpc>
                <a:spcPct val="90000"/>
              </a:lnSpc>
              <a:spcBef>
                <a:spcPts val="1000"/>
              </a:spcBef>
              <a:spcAft>
                <a:spcPts val="0"/>
              </a:spcAft>
              <a:buClr>
                <a:schemeClr val="dk1"/>
              </a:buClr>
              <a:buSzPts val="1000"/>
              <a:buChar char="•"/>
            </a:pPr>
            <a:r>
              <a:rPr lang="en-US" sz="1000">
                <a:solidFill>
                  <a:schemeClr val="dk1"/>
                </a:solidFill>
                <a:latin typeface="Calibri"/>
                <a:ea typeface="Calibri"/>
                <a:cs typeface="Calibri"/>
                <a:sym typeface="Calibri"/>
              </a:rPr>
              <a:t>An example of a step that can be taken by Airbnb could be adding a “safety verified” feature for listings which also provides detailed information on how the verification process works.</a:t>
            </a:r>
            <a:endParaRPr sz="1000"/>
          </a:p>
        </p:txBody>
      </p:sp>
      <p:sp>
        <p:nvSpPr>
          <p:cNvPr id="116" name="Google Shape;11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sp>
        <p:nvSpPr>
          <p:cNvPr id="15" name="Google Shape;15;p28"/>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8"/>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7" name="Google Shape;17;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1" name="Shape 71"/>
        <p:cNvGrpSpPr/>
        <p:nvPr/>
      </p:nvGrpSpPr>
      <p:grpSpPr>
        <a:xfrm>
          <a:off x="0" y="0"/>
          <a:ext cx="0" cy="0"/>
          <a:chOff x="0" y="0"/>
          <a:chExt cx="0" cy="0"/>
        </a:xfrm>
      </p:grpSpPr>
      <p:sp>
        <p:nvSpPr>
          <p:cNvPr id="72" name="Google Shape;72;p37"/>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37"/>
          <p:cNvSpPr txBox="1"/>
          <p:nvPr>
            <p:ph idx="1" type="body"/>
          </p:nvPr>
        </p:nvSpPr>
        <p:spPr>
          <a:xfrm rot="5400000">
            <a:off x="3675031" y="-1501807"/>
            <a:ext cx="4841939"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 name="Google Shape;74;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7" name="Shape 77"/>
        <p:cNvGrpSpPr/>
        <p:nvPr/>
      </p:nvGrpSpPr>
      <p:grpSpPr>
        <a:xfrm>
          <a:off x="0" y="0"/>
          <a:ext cx="0" cy="0"/>
          <a:chOff x="0" y="0"/>
          <a:chExt cx="0" cy="0"/>
        </a:xfrm>
      </p:grpSpPr>
      <p:sp>
        <p:nvSpPr>
          <p:cNvPr id="78" name="Google Shape;78;p38"/>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9" name="Google Shape;79;p38"/>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 name="Google Shape;80;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0" name="Shape 20"/>
        <p:cNvGrpSpPr/>
        <p:nvPr/>
      </p:nvGrpSpPr>
      <p:grpSpPr>
        <a:xfrm>
          <a:off x="0" y="0"/>
          <a:ext cx="0" cy="0"/>
          <a:chOff x="0" y="0"/>
          <a:chExt cx="0" cy="0"/>
        </a:xfrm>
      </p:grpSpPr>
      <p:sp>
        <p:nvSpPr>
          <p:cNvPr id="21" name="Google Shape;21;p29"/>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29"/>
          <p:cNvSpPr txBox="1"/>
          <p:nvPr>
            <p:ph idx="1" type="body"/>
          </p:nvPr>
        </p:nvSpPr>
        <p:spPr>
          <a:xfrm>
            <a:off x="838200" y="1335024"/>
            <a:ext cx="10515600" cy="4841939"/>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 name="Google Shape;23;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3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3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9" name="Google Shape;29;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2" name="Shape 32"/>
        <p:cNvGrpSpPr/>
        <p:nvPr/>
      </p:nvGrpSpPr>
      <p:grpSpPr>
        <a:xfrm>
          <a:off x="0" y="0"/>
          <a:ext cx="0" cy="0"/>
          <a:chOff x="0" y="0"/>
          <a:chExt cx="0" cy="0"/>
        </a:xfrm>
      </p:grpSpPr>
      <p:sp>
        <p:nvSpPr>
          <p:cNvPr id="33" name="Google Shape;33;p31"/>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3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3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9" name="Shape 39"/>
        <p:cNvGrpSpPr/>
        <p:nvPr/>
      </p:nvGrpSpPr>
      <p:grpSpPr>
        <a:xfrm>
          <a:off x="0" y="0"/>
          <a:ext cx="0" cy="0"/>
          <a:chOff x="0" y="0"/>
          <a:chExt cx="0" cy="0"/>
        </a:xfrm>
      </p:grpSpPr>
      <p:sp>
        <p:nvSpPr>
          <p:cNvPr id="40" name="Google Shape;40;p3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3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2" name="Google Shape;42;p3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3" name="Google Shape;43;p3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4" name="Google Shape;44;p3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sp>
        <p:nvSpPr>
          <p:cNvPr id="49" name="Google Shape;49;p33"/>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 name="Google Shape;50;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7" name="Shape 57"/>
        <p:cNvGrpSpPr/>
        <p:nvPr/>
      </p:nvGrpSpPr>
      <p:grpSpPr>
        <a:xfrm>
          <a:off x="0" y="0"/>
          <a:ext cx="0" cy="0"/>
          <a:chOff x="0" y="0"/>
          <a:chExt cx="0" cy="0"/>
        </a:xfrm>
      </p:grpSpPr>
      <p:sp>
        <p:nvSpPr>
          <p:cNvPr id="58" name="Google Shape;58;p3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 name="Google Shape;59;p35"/>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0" name="Google Shape;60;p35"/>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1" name="Google Shape;61;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4" name="Shape 64"/>
        <p:cNvGrpSpPr/>
        <p:nvPr/>
      </p:nvGrpSpPr>
      <p:grpSpPr>
        <a:xfrm>
          <a:off x="0" y="0"/>
          <a:ext cx="0" cy="0"/>
          <a:chOff x="0" y="0"/>
          <a:chExt cx="0" cy="0"/>
        </a:xfrm>
      </p:grpSpPr>
      <p:sp>
        <p:nvSpPr>
          <p:cNvPr id="65" name="Google Shape;65;p3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36"/>
          <p:cNvSpPr/>
          <p:nvPr>
            <p:ph idx="2" type="pic"/>
          </p:nvPr>
        </p:nvSpPr>
        <p:spPr>
          <a:xfrm>
            <a:off x="5183188" y="987425"/>
            <a:ext cx="6172200" cy="4873625"/>
          </a:xfrm>
          <a:prstGeom prst="rect">
            <a:avLst/>
          </a:prstGeom>
          <a:noFill/>
          <a:ln>
            <a:noFill/>
          </a:ln>
        </p:spPr>
      </p:sp>
      <p:sp>
        <p:nvSpPr>
          <p:cNvPr id="67" name="Google Shape;67;p36"/>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8" name="Google Shape;68;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9.xml"/><Relationship Id="rId10" Type="http://schemas.openxmlformats.org/officeDocument/2006/relationships/slideLayout" Target="../slideLayouts/slideLayout8.xml"/><Relationship Id="rId13" Type="http://schemas.openxmlformats.org/officeDocument/2006/relationships/slideLayout" Target="../slideLayouts/slideLayout11.xml"/><Relationship Id="rId12" Type="http://schemas.openxmlformats.org/officeDocument/2006/relationships/slideLayout" Target="../slideLayouts/slideLayout10.xml"/><Relationship Id="rId1" Type="http://schemas.openxmlformats.org/officeDocument/2006/relationships/image" Target="../media/image2.pn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14" Type="http://schemas.openxmlformats.org/officeDocument/2006/relationships/theme" Target="../theme/theme1.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7"/>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3200"/>
              <a:buFont typeface="Calibri"/>
              <a:buNone/>
              <a:defRPr b="0" i="0" sz="32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7"/>
          <p:cNvSpPr txBox="1"/>
          <p:nvPr>
            <p:ph idx="1" type="body"/>
          </p:nvPr>
        </p:nvSpPr>
        <p:spPr>
          <a:xfrm>
            <a:off x="838200" y="1335024"/>
            <a:ext cx="10515600" cy="4841939"/>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90000"/>
              </a:lnSpc>
              <a:spcBef>
                <a:spcPts val="10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1pPr>
            <a:lvl2pPr indent="-342900" lvl="1" marL="914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30200" lvl="2" marL="1371600" marR="0" rtl="0" algn="l">
              <a:lnSpc>
                <a:spcPct val="90000"/>
              </a:lnSpc>
              <a:spcBef>
                <a:spcPts val="500"/>
              </a:spcBef>
              <a:spcAft>
                <a:spcPts val="0"/>
              </a:spcAft>
              <a:buClr>
                <a:schemeClr val="dk1"/>
              </a:buClr>
              <a:buSzPts val="1600"/>
              <a:buFont typeface="Arial"/>
              <a:buChar char="•"/>
              <a:defRPr b="0" i="0" sz="1600" u="none" cap="none" strike="noStrike">
                <a:solidFill>
                  <a:schemeClr val="dk1"/>
                </a:solidFill>
                <a:latin typeface="Calibri"/>
                <a:ea typeface="Calibri"/>
                <a:cs typeface="Calibri"/>
                <a:sym typeface="Calibri"/>
              </a:defRPr>
            </a:lvl3pPr>
            <a:lvl4pPr indent="-317500" lvl="3" marL="18288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5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pic>
        <p:nvPicPr>
          <p:cNvPr descr="Logo&#10;&#10;Description automatically generated" id="11" name="Google Shape;11;p27"/>
          <p:cNvPicPr preferRelativeResize="0"/>
          <p:nvPr/>
        </p:nvPicPr>
        <p:blipFill rotWithShape="1">
          <a:blip r:embed="rId1">
            <a:alphaModFix/>
          </a:blip>
          <a:srcRect b="0" l="0" r="0" t="0"/>
          <a:stretch/>
        </p:blipFill>
        <p:spPr>
          <a:xfrm>
            <a:off x="8930866" y="5326217"/>
            <a:ext cx="2346037" cy="1759527"/>
          </a:xfrm>
          <a:prstGeom prst="rect">
            <a:avLst/>
          </a:prstGeom>
          <a:noFill/>
          <a:ln>
            <a:noFill/>
          </a:ln>
        </p:spPr>
      </p:pic>
      <p:pic>
        <p:nvPicPr>
          <p:cNvPr descr="Chart&#10;&#10;Description automatically generated with low confidence" id="12" name="Google Shape;12;p27"/>
          <p:cNvPicPr preferRelativeResize="0"/>
          <p:nvPr/>
        </p:nvPicPr>
        <p:blipFill rotWithShape="1">
          <a:blip r:embed="rId2">
            <a:alphaModFix/>
          </a:blip>
          <a:srcRect b="0" l="0" r="0" t="0"/>
          <a:stretch/>
        </p:blipFill>
        <p:spPr>
          <a:xfrm>
            <a:off x="1043709" y="5326217"/>
            <a:ext cx="2185098" cy="1375236"/>
          </a:xfrm>
          <a:prstGeom prst="rect">
            <a:avLst/>
          </a:prstGeom>
          <a:noFill/>
          <a:ln>
            <a:noFill/>
          </a:ln>
        </p:spPr>
      </p:pic>
      <p:sp>
        <p:nvSpPr>
          <p:cNvPr id="13" name="Google Shape;13;p27"/>
          <p:cNvSpPr/>
          <p:nvPr/>
        </p:nvSpPr>
        <p:spPr>
          <a:xfrm>
            <a:off x="838200" y="1053307"/>
            <a:ext cx="6522720" cy="45719"/>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www.wired.com/story/why-some-crimes-increase-when-airbnbs-come-town/" TargetMode="External"/><Relationship Id="rId4" Type="http://schemas.openxmlformats.org/officeDocument/2006/relationships/image" Target="../media/image13.png"/><Relationship Id="rId5" Type="http://schemas.openxmlformats.org/officeDocument/2006/relationships/image" Target="../media/image12.png"/><Relationship Id="rId6" Type="http://schemas.openxmlformats.org/officeDocument/2006/relationships/image" Target="../media/image8.png"/><Relationship Id="rId7"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8.png"/><Relationship Id="rId4" Type="http://schemas.openxmlformats.org/officeDocument/2006/relationships/image" Target="../media/image3.png"/><Relationship Id="rId5" Type="http://schemas.openxmlformats.org/officeDocument/2006/relationships/image" Target="../media/image14.png"/><Relationship Id="rId6" Type="http://schemas.openxmlformats.org/officeDocument/2006/relationships/image" Target="../media/image10.png"/><Relationship Id="rId7"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hyperlink" Target="http://sourc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16.png"/><Relationship Id="rId5"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2.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png"/><Relationship Id="rId4" Type="http://schemas.openxmlformats.org/officeDocument/2006/relationships/image" Target="../media/image17.png"/><Relationship Id="rId5" Type="http://schemas.openxmlformats.org/officeDocument/2006/relationships/image" Target="../media/image20.png"/><Relationship Id="rId6" Type="http://schemas.openxmlformats.org/officeDocument/2006/relationships/image" Target="../media/image27.png"/><Relationship Id="rId7" Type="http://schemas.openxmlformats.org/officeDocument/2006/relationships/image" Target="../media/image23.png"/><Relationship Id="rId8"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s://www.wired.com/story/why-some-crimes-increase-when-airbnbs-come-town/"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6" name="Shape 86"/>
        <p:cNvGrpSpPr/>
        <p:nvPr/>
      </p:nvGrpSpPr>
      <p:grpSpPr>
        <a:xfrm>
          <a:off x="0" y="0"/>
          <a:ext cx="0" cy="0"/>
          <a:chOff x="0" y="0"/>
          <a:chExt cx="0" cy="0"/>
        </a:xfrm>
      </p:grpSpPr>
      <p:pic>
        <p:nvPicPr>
          <p:cNvPr descr="A picture containing text, outdoor, street, city&#10;&#10;Description automatically generated" id="87" name="Google Shape;87;p1"/>
          <p:cNvPicPr preferRelativeResize="0"/>
          <p:nvPr/>
        </p:nvPicPr>
        <p:blipFill rotWithShape="1">
          <a:blip r:embed="rId3">
            <a:alphaModFix/>
          </a:blip>
          <a:srcRect b="0" l="0" r="0" t="15730"/>
          <a:stretch/>
        </p:blipFill>
        <p:spPr>
          <a:xfrm>
            <a:off x="20" y="10"/>
            <a:ext cx="12191980" cy="6857990"/>
          </a:xfrm>
          <a:prstGeom prst="rect">
            <a:avLst/>
          </a:prstGeom>
          <a:noFill/>
          <a:ln>
            <a:noFill/>
          </a:ln>
        </p:spPr>
      </p:pic>
      <p:pic>
        <p:nvPicPr>
          <p:cNvPr descr="Application&#10;&#10;Description automatically generated" id="88" name="Google Shape;88;p1"/>
          <p:cNvPicPr preferRelativeResize="0"/>
          <p:nvPr/>
        </p:nvPicPr>
        <p:blipFill rotWithShape="1">
          <a:blip r:embed="rId4">
            <a:alphaModFix/>
          </a:blip>
          <a:srcRect b="1" l="18676" r="22813" t="0"/>
          <a:stretch/>
        </p:blipFill>
        <p:spPr>
          <a:xfrm>
            <a:off x="5063089" y="1"/>
            <a:ext cx="7128913" cy="6853457"/>
          </a:xfrm>
          <a:custGeom>
            <a:rect b="b" l="l" r="r" t="t"/>
            <a:pathLst>
              <a:path extrusionOk="0" h="6853457" w="7128913">
                <a:moveTo>
                  <a:pt x="2343548" y="0"/>
                </a:moveTo>
                <a:lnTo>
                  <a:pt x="5168877" y="0"/>
                </a:lnTo>
                <a:lnTo>
                  <a:pt x="5218299" y="19487"/>
                </a:lnTo>
                <a:cubicBezTo>
                  <a:pt x="5976640" y="340238"/>
                  <a:pt x="6607722" y="902948"/>
                  <a:pt x="7014769" y="1610837"/>
                </a:cubicBezTo>
                <a:lnTo>
                  <a:pt x="7128913" y="1827198"/>
                </a:lnTo>
                <a:lnTo>
                  <a:pt x="7128913" y="5131581"/>
                </a:lnTo>
                <a:lnTo>
                  <a:pt x="7091067" y="5210750"/>
                </a:lnTo>
                <a:cubicBezTo>
                  <a:pt x="6744936" y="5876527"/>
                  <a:pt x="6205281" y="6425584"/>
                  <a:pt x="5546646" y="6783375"/>
                </a:cubicBezTo>
                <a:lnTo>
                  <a:pt x="5409811" y="6853457"/>
                </a:lnTo>
                <a:lnTo>
                  <a:pt x="2102613" y="6853457"/>
                </a:lnTo>
                <a:lnTo>
                  <a:pt x="1965779" y="6783375"/>
                </a:lnTo>
                <a:cubicBezTo>
                  <a:pt x="794873" y="6147301"/>
                  <a:pt x="0" y="4906735"/>
                  <a:pt x="0" y="3480517"/>
                </a:cubicBezTo>
                <a:cubicBezTo>
                  <a:pt x="0" y="1924643"/>
                  <a:pt x="945964" y="589711"/>
                  <a:pt x="2294125" y="19487"/>
                </a:cubicBezTo>
                <a:close/>
              </a:path>
            </a:pathLst>
          </a:custGeom>
          <a:noFill/>
          <a:ln>
            <a:noFill/>
          </a:ln>
        </p:spPr>
      </p:pic>
      <p:sp>
        <p:nvSpPr>
          <p:cNvPr id="89" name="Google Shape;89;p1"/>
          <p:cNvSpPr/>
          <p:nvPr/>
        </p:nvSpPr>
        <p:spPr>
          <a:xfrm>
            <a:off x="25" y="1852700"/>
            <a:ext cx="4883700" cy="2949000"/>
          </a:xfrm>
          <a:prstGeom prst="rect">
            <a:avLst/>
          </a:prstGeom>
          <a:solidFill>
            <a:srgbClr val="161414">
              <a:alpha val="5587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2600" u="none" cap="none" strike="noStrike">
                <a:solidFill>
                  <a:schemeClr val="lt1"/>
                </a:solidFill>
                <a:latin typeface="Calibri"/>
                <a:ea typeface="Calibri"/>
                <a:cs typeface="Calibri"/>
                <a:sym typeface="Calibri"/>
              </a:rPr>
              <a:t>Project 1</a:t>
            </a:r>
            <a:endParaRPr sz="1600"/>
          </a:p>
          <a:p>
            <a:pPr indent="0" lvl="0" marL="0" marR="0" rtl="0" algn="ctr">
              <a:spcBef>
                <a:spcPts val="0"/>
              </a:spcBef>
              <a:spcAft>
                <a:spcPts val="0"/>
              </a:spcAft>
              <a:buNone/>
            </a:pPr>
            <a:r>
              <a:rPr b="0" i="0" lang="en-US" sz="2600" u="none" cap="none" strike="noStrike">
                <a:solidFill>
                  <a:schemeClr val="lt1"/>
                </a:solidFill>
                <a:latin typeface="Calibri"/>
                <a:ea typeface="Calibri"/>
                <a:cs typeface="Calibri"/>
                <a:sym typeface="Calibri"/>
              </a:rPr>
              <a:t>Exploratory Data Analysis</a:t>
            </a:r>
            <a:endParaRPr b="0" i="0" sz="3000" u="none" cap="none" strike="noStrike">
              <a:solidFill>
                <a:schemeClr val="lt1"/>
              </a:solidFill>
              <a:latin typeface="Calibri"/>
              <a:ea typeface="Calibri"/>
              <a:cs typeface="Calibri"/>
              <a:sym typeface="Calibri"/>
            </a:endParaRPr>
          </a:p>
          <a:p>
            <a:pPr indent="0" lvl="0" marL="0" marR="0" rtl="0" algn="ctr">
              <a:spcBef>
                <a:spcPts val="0"/>
              </a:spcBef>
              <a:spcAft>
                <a:spcPts val="0"/>
              </a:spcAft>
              <a:buNone/>
            </a:pPr>
            <a:r>
              <a:t/>
            </a:r>
            <a:endParaRPr b="0" i="0" sz="2200" u="none" cap="none" strike="noStrike">
              <a:solidFill>
                <a:schemeClr val="lt1"/>
              </a:solidFill>
              <a:latin typeface="Calibri"/>
              <a:ea typeface="Calibri"/>
              <a:cs typeface="Calibri"/>
              <a:sym typeface="Calibri"/>
            </a:endParaRPr>
          </a:p>
          <a:p>
            <a:pPr indent="0" lvl="0" marL="0" marR="0" rtl="0" algn="ctr">
              <a:spcBef>
                <a:spcPts val="0"/>
              </a:spcBef>
              <a:spcAft>
                <a:spcPts val="0"/>
              </a:spcAft>
              <a:buNone/>
            </a:pPr>
            <a:r>
              <a:rPr b="0" i="0" lang="en-US" sz="2200" u="none" cap="none" strike="noStrike">
                <a:solidFill>
                  <a:schemeClr val="lt1"/>
                </a:solidFill>
                <a:latin typeface="Calibri"/>
                <a:ea typeface="Calibri"/>
                <a:cs typeface="Calibri"/>
                <a:sym typeface="Calibri"/>
              </a:rPr>
              <a:t>95-885: Big Data &amp; Data Science</a:t>
            </a:r>
            <a:endParaRPr sz="1600"/>
          </a:p>
          <a:p>
            <a:pPr indent="0" lvl="0" marL="0" marR="0" rtl="0" algn="ctr">
              <a:spcBef>
                <a:spcPts val="0"/>
              </a:spcBef>
              <a:spcAft>
                <a:spcPts val="0"/>
              </a:spcAft>
              <a:buNone/>
            </a:pPr>
            <a:r>
              <a:t/>
            </a:r>
            <a:endParaRPr b="0" i="0" sz="2000" u="none" cap="none" strike="noStrike">
              <a:solidFill>
                <a:schemeClr val="lt1"/>
              </a:solidFill>
              <a:latin typeface="Calibri"/>
              <a:ea typeface="Calibri"/>
              <a:cs typeface="Calibri"/>
              <a:sym typeface="Calibri"/>
            </a:endParaRPr>
          </a:p>
          <a:p>
            <a:pPr indent="0" lvl="0" marL="0" marR="0" rtl="0" algn="ctr">
              <a:spcBef>
                <a:spcPts val="0"/>
              </a:spcBef>
              <a:spcAft>
                <a:spcPts val="0"/>
              </a:spcAft>
              <a:buNone/>
            </a:pPr>
            <a:r>
              <a:rPr b="0" i="0" lang="en-US" sz="2000" u="none" cap="none" strike="noStrike">
                <a:solidFill>
                  <a:schemeClr val="lt1"/>
                </a:solidFill>
                <a:latin typeface="Calibri"/>
                <a:ea typeface="Calibri"/>
                <a:cs typeface="Calibri"/>
                <a:sym typeface="Calibri"/>
              </a:rPr>
              <a:t>Team 5</a:t>
            </a:r>
            <a:endParaRPr sz="1600"/>
          </a:p>
          <a:p>
            <a:pPr indent="0" lvl="0" marL="0" marR="0" rtl="0" algn="ctr">
              <a:spcBef>
                <a:spcPts val="0"/>
              </a:spcBef>
              <a:spcAft>
                <a:spcPts val="0"/>
              </a:spcAft>
              <a:buNone/>
            </a:pPr>
            <a:r>
              <a:rPr b="0" i="1" lang="en-US" sz="2000" u="none" cap="none" strike="noStrike">
                <a:solidFill>
                  <a:schemeClr val="lt1"/>
                </a:solidFill>
                <a:latin typeface="Calibri"/>
                <a:ea typeface="Calibri"/>
                <a:cs typeface="Calibri"/>
                <a:sym typeface="Calibri"/>
              </a:rPr>
              <a:t>Preet Jain &amp; Subhav Kalra</a:t>
            </a:r>
            <a:endParaRPr sz="1600"/>
          </a:p>
        </p:txBody>
      </p:sp>
      <p:sp>
        <p:nvSpPr>
          <p:cNvPr id="90" name="Google Shape;90;p1"/>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9"/>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Font typeface="Calibri"/>
              <a:buNone/>
            </a:pPr>
            <a:r>
              <a:rPr lang="en-US" sz="2400"/>
              <a:t>Manhattan &amp; Brooklyn have the highest concentration of Airbnb rental homes</a:t>
            </a:r>
            <a:endParaRPr/>
          </a:p>
        </p:txBody>
      </p:sp>
      <p:pic>
        <p:nvPicPr>
          <p:cNvPr id="154" name="Google Shape;154;p9"/>
          <p:cNvPicPr preferRelativeResize="0"/>
          <p:nvPr/>
        </p:nvPicPr>
        <p:blipFill rotWithShape="1">
          <a:blip r:embed="rId3">
            <a:alphaModFix/>
          </a:blip>
          <a:srcRect b="0" l="0" r="0" t="0"/>
          <a:stretch/>
        </p:blipFill>
        <p:spPr>
          <a:xfrm>
            <a:off x="1743456" y="1267054"/>
            <a:ext cx="3022409" cy="3904921"/>
          </a:xfrm>
          <a:prstGeom prst="rect">
            <a:avLst/>
          </a:prstGeom>
          <a:noFill/>
          <a:ln cap="flat" cmpd="sng" w="9525">
            <a:solidFill>
              <a:schemeClr val="dk1"/>
            </a:solidFill>
            <a:prstDash val="solid"/>
            <a:round/>
            <a:headEnd len="sm" w="sm" type="none"/>
            <a:tailEnd len="sm" w="sm" type="none"/>
          </a:ln>
        </p:spPr>
      </p:pic>
      <p:pic>
        <p:nvPicPr>
          <p:cNvPr id="155" name="Google Shape;155;p9"/>
          <p:cNvPicPr preferRelativeResize="0"/>
          <p:nvPr>
            <p:ph idx="1" type="body"/>
          </p:nvPr>
        </p:nvPicPr>
        <p:blipFill rotWithShape="1">
          <a:blip r:embed="rId4">
            <a:alphaModFix/>
          </a:blip>
          <a:srcRect b="0" l="0" r="0" t="0"/>
          <a:stretch/>
        </p:blipFill>
        <p:spPr>
          <a:xfrm>
            <a:off x="4829873" y="3957917"/>
            <a:ext cx="1275271" cy="1214058"/>
          </a:xfrm>
          <a:prstGeom prst="rect">
            <a:avLst/>
          </a:prstGeom>
          <a:noFill/>
          <a:ln>
            <a:noFill/>
          </a:ln>
        </p:spPr>
      </p:pic>
      <p:sp>
        <p:nvSpPr>
          <p:cNvPr id="156" name="Google Shape;156;p9"/>
          <p:cNvSpPr txBox="1"/>
          <p:nvPr/>
        </p:nvSpPr>
        <p:spPr>
          <a:xfrm>
            <a:off x="5273040" y="1267054"/>
            <a:ext cx="5907000" cy="3390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900" u="none" cap="none" strike="noStrike">
                <a:solidFill>
                  <a:schemeClr val="dk1"/>
                </a:solidFill>
                <a:latin typeface="Calibri"/>
                <a:ea typeface="Calibri"/>
                <a:cs typeface="Calibri"/>
                <a:sym typeface="Calibri"/>
              </a:rPr>
              <a:t>The top Airbnb neighborhood in NYC is Williamsburg. </a:t>
            </a:r>
            <a:endParaRPr sz="1700"/>
          </a:p>
          <a:p>
            <a:pPr indent="0" lvl="0" marL="0" marR="0" rtl="0" algn="l">
              <a:spcBef>
                <a:spcPts val="0"/>
              </a:spcBef>
              <a:spcAft>
                <a:spcPts val="0"/>
              </a:spcAft>
              <a:buNone/>
            </a:pPr>
            <a:r>
              <a:t/>
            </a:r>
            <a:endParaRPr sz="1900">
              <a:solidFill>
                <a:schemeClr val="dk1"/>
              </a:solidFill>
              <a:latin typeface="Calibri"/>
              <a:ea typeface="Calibri"/>
              <a:cs typeface="Calibri"/>
              <a:sym typeface="Calibri"/>
            </a:endParaRPr>
          </a:p>
          <a:p>
            <a:pPr indent="0" lvl="0" marL="0" marR="0" rtl="0" algn="l">
              <a:spcBef>
                <a:spcPts val="0"/>
              </a:spcBef>
              <a:spcAft>
                <a:spcPts val="0"/>
              </a:spcAft>
              <a:buNone/>
            </a:pPr>
            <a:r>
              <a:rPr lang="en-US" sz="1900">
                <a:solidFill>
                  <a:schemeClr val="dk1"/>
                </a:solidFill>
                <a:latin typeface="Calibri"/>
                <a:ea typeface="Calibri"/>
                <a:cs typeface="Calibri"/>
                <a:sym typeface="Calibri"/>
              </a:rPr>
              <a:t>The top 3 neighborhoods in each borough are:</a:t>
            </a:r>
            <a:endParaRPr sz="1700"/>
          </a:p>
          <a:p>
            <a:pPr indent="-304800" lvl="0" marL="285750" marR="0" rtl="0" algn="l">
              <a:lnSpc>
                <a:spcPct val="115000"/>
              </a:lnSpc>
              <a:spcBef>
                <a:spcPts val="0"/>
              </a:spcBef>
              <a:spcAft>
                <a:spcPts val="0"/>
              </a:spcAft>
              <a:buClr>
                <a:schemeClr val="dk1"/>
              </a:buClr>
              <a:buSzPts val="1900"/>
              <a:buFont typeface="Arial"/>
              <a:buChar char="•"/>
            </a:pPr>
            <a:r>
              <a:rPr lang="en-US" sz="1900">
                <a:solidFill>
                  <a:schemeClr val="dk1"/>
                </a:solidFill>
                <a:latin typeface="Calibri"/>
                <a:ea typeface="Calibri"/>
                <a:cs typeface="Calibri"/>
                <a:sym typeface="Calibri"/>
              </a:rPr>
              <a:t>Brooklyn: Williamsburg, Bedford-Stuyvesant, Bushwick</a:t>
            </a:r>
            <a:endParaRPr sz="1700"/>
          </a:p>
          <a:p>
            <a:pPr indent="-304800" lvl="0" marL="285750" marR="0" rtl="0" algn="l">
              <a:lnSpc>
                <a:spcPct val="115000"/>
              </a:lnSpc>
              <a:spcBef>
                <a:spcPts val="0"/>
              </a:spcBef>
              <a:spcAft>
                <a:spcPts val="0"/>
              </a:spcAft>
              <a:buClr>
                <a:schemeClr val="dk1"/>
              </a:buClr>
              <a:buSzPts val="1900"/>
              <a:buFont typeface="Arial"/>
              <a:buChar char="•"/>
            </a:pPr>
            <a:r>
              <a:rPr lang="en-US" sz="1900">
                <a:solidFill>
                  <a:schemeClr val="dk1"/>
                </a:solidFill>
                <a:latin typeface="Calibri"/>
                <a:ea typeface="Calibri"/>
                <a:cs typeface="Calibri"/>
                <a:sym typeface="Calibri"/>
              </a:rPr>
              <a:t>Manhattan: Harlem, Upper west side, Hell’s kitchen</a:t>
            </a:r>
            <a:endParaRPr sz="1700"/>
          </a:p>
          <a:p>
            <a:pPr indent="-304800" lvl="0" marL="285750" marR="0" rtl="0" algn="l">
              <a:lnSpc>
                <a:spcPct val="115000"/>
              </a:lnSpc>
              <a:spcBef>
                <a:spcPts val="0"/>
              </a:spcBef>
              <a:spcAft>
                <a:spcPts val="0"/>
              </a:spcAft>
              <a:buClr>
                <a:schemeClr val="dk1"/>
              </a:buClr>
              <a:buSzPts val="1900"/>
              <a:buFont typeface="Arial"/>
              <a:buChar char="•"/>
            </a:pPr>
            <a:r>
              <a:rPr lang="en-US" sz="1900">
                <a:solidFill>
                  <a:schemeClr val="dk1"/>
                </a:solidFill>
                <a:latin typeface="Calibri"/>
                <a:ea typeface="Calibri"/>
                <a:cs typeface="Calibri"/>
                <a:sym typeface="Calibri"/>
              </a:rPr>
              <a:t>Queens: Astoria, Long Island city, Flushing</a:t>
            </a:r>
            <a:endParaRPr sz="1700"/>
          </a:p>
          <a:p>
            <a:pPr indent="-304800" lvl="0" marL="285750" marR="0" rtl="0" algn="l">
              <a:lnSpc>
                <a:spcPct val="115000"/>
              </a:lnSpc>
              <a:spcBef>
                <a:spcPts val="0"/>
              </a:spcBef>
              <a:spcAft>
                <a:spcPts val="0"/>
              </a:spcAft>
              <a:buClr>
                <a:schemeClr val="dk1"/>
              </a:buClr>
              <a:buSzPts val="1900"/>
              <a:buFont typeface="Arial"/>
              <a:buChar char="•"/>
            </a:pPr>
            <a:r>
              <a:rPr lang="en-US" sz="1900">
                <a:solidFill>
                  <a:schemeClr val="dk1"/>
                </a:solidFill>
                <a:latin typeface="Calibri"/>
                <a:ea typeface="Calibri"/>
                <a:cs typeface="Calibri"/>
                <a:sym typeface="Calibri"/>
              </a:rPr>
              <a:t>Bronx: Mott Haven, Kingsbridge, Wakefield</a:t>
            </a:r>
            <a:endParaRPr sz="1700"/>
          </a:p>
          <a:p>
            <a:pPr indent="-304800" lvl="0" marL="285750" marR="0" rtl="0" algn="l">
              <a:lnSpc>
                <a:spcPct val="115000"/>
              </a:lnSpc>
              <a:spcBef>
                <a:spcPts val="0"/>
              </a:spcBef>
              <a:spcAft>
                <a:spcPts val="0"/>
              </a:spcAft>
              <a:buClr>
                <a:schemeClr val="dk1"/>
              </a:buClr>
              <a:buSzPts val="1900"/>
              <a:buFont typeface="Arial"/>
              <a:buChar char="•"/>
            </a:pPr>
            <a:r>
              <a:rPr lang="en-US" sz="1900">
                <a:solidFill>
                  <a:schemeClr val="dk1"/>
                </a:solidFill>
                <a:latin typeface="Calibri"/>
                <a:ea typeface="Calibri"/>
                <a:cs typeface="Calibri"/>
                <a:sym typeface="Calibri"/>
              </a:rPr>
              <a:t>Staten Island: St. George, Tompkinsville, Stapleton</a:t>
            </a:r>
            <a:endParaRPr sz="1700"/>
          </a:p>
          <a:p>
            <a:pPr indent="-184150" lvl="0" marL="285750" marR="0" rtl="0" algn="l">
              <a:spcBef>
                <a:spcPts val="0"/>
              </a:spcBef>
              <a:spcAft>
                <a:spcPts val="0"/>
              </a:spcAft>
              <a:buClr>
                <a:schemeClr val="dk1"/>
              </a:buClr>
              <a:buSzPts val="1600"/>
              <a:buFont typeface="Arial"/>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157" name="Google Shape;157;p9"/>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0"/>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Font typeface="Calibri"/>
              <a:buNone/>
            </a:pPr>
            <a:r>
              <a:rPr lang="en-US" sz="2400"/>
              <a:t>C</a:t>
            </a:r>
            <a:r>
              <a:rPr lang="en-US" sz="2400"/>
              <a:t>rimes have gone down in the Airbnb hotspots in Manhattan &amp; Brooklyn</a:t>
            </a:r>
            <a:endParaRPr/>
          </a:p>
        </p:txBody>
      </p:sp>
      <p:sp>
        <p:nvSpPr>
          <p:cNvPr id="163" name="Google Shape;163;p10"/>
          <p:cNvSpPr txBox="1"/>
          <p:nvPr/>
        </p:nvSpPr>
        <p:spPr>
          <a:xfrm>
            <a:off x="8420925" y="1537950"/>
            <a:ext cx="3605700" cy="2862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The top 3 crime categories, identified by </a:t>
            </a:r>
            <a:r>
              <a:rPr lang="en-US" sz="2000" u="sng">
                <a:solidFill>
                  <a:schemeClr val="dk1"/>
                </a:solidFill>
                <a:latin typeface="Calibri"/>
                <a:ea typeface="Calibri"/>
                <a:cs typeface="Calibri"/>
                <a:sym typeface="Calibri"/>
                <a:hlinkClick r:id="rId3">
                  <a:extLst>
                    <a:ext uri="{A12FA001-AC4F-418D-AE19-62706E023703}">
                      <ahyp:hlinkClr val="tx"/>
                    </a:ext>
                  </a:extLst>
                </a:hlinkClick>
              </a:rPr>
              <a:t>article</a:t>
            </a:r>
            <a:r>
              <a:rPr lang="en-US" sz="2000">
                <a:solidFill>
                  <a:schemeClr val="dk1"/>
                </a:solidFill>
                <a:latin typeface="Calibri"/>
                <a:ea typeface="Calibri"/>
                <a:cs typeface="Calibri"/>
                <a:sym typeface="Calibri"/>
              </a:rPr>
              <a:t> were: Dangerous weapons, offense against public order and robberies.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rPr lang="en-US" sz="2000">
                <a:solidFill>
                  <a:schemeClr val="dk1"/>
                </a:solidFill>
                <a:latin typeface="Calibri"/>
                <a:ea typeface="Calibri"/>
                <a:cs typeface="Calibri"/>
                <a:sym typeface="Calibri"/>
              </a:rPr>
              <a:t>The </a:t>
            </a:r>
            <a:r>
              <a:rPr b="1" lang="en-US" sz="2000">
                <a:solidFill>
                  <a:schemeClr val="dk1"/>
                </a:solidFill>
                <a:latin typeface="Calibri"/>
                <a:ea typeface="Calibri"/>
                <a:cs typeface="Calibri"/>
                <a:sym typeface="Calibri"/>
              </a:rPr>
              <a:t>crimes</a:t>
            </a:r>
            <a:r>
              <a:rPr lang="en-US" sz="2000">
                <a:solidFill>
                  <a:schemeClr val="dk1"/>
                </a:solidFill>
                <a:latin typeface="Calibri"/>
                <a:ea typeface="Calibri"/>
                <a:cs typeface="Calibri"/>
                <a:sym typeface="Calibri"/>
              </a:rPr>
              <a:t> in these categories have </a:t>
            </a:r>
            <a:r>
              <a:rPr b="1" lang="en-US" sz="2000">
                <a:solidFill>
                  <a:schemeClr val="dk1"/>
                </a:solidFill>
                <a:latin typeface="Calibri"/>
                <a:ea typeface="Calibri"/>
                <a:cs typeface="Calibri"/>
                <a:sym typeface="Calibri"/>
              </a:rPr>
              <a:t>reduced</a:t>
            </a:r>
            <a:r>
              <a:rPr lang="en-US" sz="2000">
                <a:solidFill>
                  <a:schemeClr val="dk1"/>
                </a:solidFill>
                <a:latin typeface="Calibri"/>
                <a:ea typeface="Calibri"/>
                <a:cs typeface="Calibri"/>
                <a:sym typeface="Calibri"/>
              </a:rPr>
              <a:t> in the Airbnb Hotspots </a:t>
            </a:r>
            <a:r>
              <a:rPr b="1" lang="en-US" sz="2000">
                <a:solidFill>
                  <a:schemeClr val="dk1"/>
                </a:solidFill>
                <a:latin typeface="Calibri"/>
                <a:ea typeface="Calibri"/>
                <a:cs typeface="Calibri"/>
                <a:sym typeface="Calibri"/>
              </a:rPr>
              <a:t>in Manhattan</a:t>
            </a:r>
            <a:endParaRPr b="1" sz="2000"/>
          </a:p>
        </p:txBody>
      </p:sp>
      <p:grpSp>
        <p:nvGrpSpPr>
          <p:cNvPr id="164" name="Google Shape;164;p10"/>
          <p:cNvGrpSpPr/>
          <p:nvPr/>
        </p:nvGrpSpPr>
        <p:grpSpPr>
          <a:xfrm>
            <a:off x="838209" y="1591149"/>
            <a:ext cx="7064903" cy="3122546"/>
            <a:chOff x="838200" y="1327618"/>
            <a:chExt cx="7029055" cy="3151222"/>
          </a:xfrm>
        </p:grpSpPr>
        <p:pic>
          <p:nvPicPr>
            <p:cNvPr id="165" name="Google Shape;165;p10"/>
            <p:cNvPicPr preferRelativeResize="0"/>
            <p:nvPr/>
          </p:nvPicPr>
          <p:blipFill rotWithShape="1">
            <a:blip r:embed="rId4">
              <a:alphaModFix/>
            </a:blip>
            <a:srcRect b="12380" l="10793" r="11826" t="5323"/>
            <a:stretch/>
          </p:blipFill>
          <p:spPr>
            <a:xfrm>
              <a:off x="838200" y="1334411"/>
              <a:ext cx="1638441" cy="2831545"/>
            </a:xfrm>
            <a:prstGeom prst="rect">
              <a:avLst/>
            </a:prstGeom>
            <a:noFill/>
            <a:ln>
              <a:noFill/>
            </a:ln>
          </p:spPr>
        </p:pic>
        <p:pic>
          <p:nvPicPr>
            <p:cNvPr descr="Map&#10;&#10;Description automatically generated" id="166" name="Google Shape;166;p10"/>
            <p:cNvPicPr preferRelativeResize="0"/>
            <p:nvPr/>
          </p:nvPicPr>
          <p:blipFill rotWithShape="1">
            <a:blip r:embed="rId5">
              <a:alphaModFix/>
            </a:blip>
            <a:srcRect b="13468" l="11235" r="14920" t="5324"/>
            <a:stretch/>
          </p:blipFill>
          <p:spPr>
            <a:xfrm>
              <a:off x="2575560" y="1334411"/>
              <a:ext cx="1597901" cy="2855497"/>
            </a:xfrm>
            <a:prstGeom prst="rect">
              <a:avLst/>
            </a:prstGeom>
            <a:noFill/>
            <a:ln>
              <a:noFill/>
            </a:ln>
          </p:spPr>
        </p:pic>
        <p:pic>
          <p:nvPicPr>
            <p:cNvPr descr="Map&#10;&#10;Description automatically generated" id="167" name="Google Shape;167;p10"/>
            <p:cNvPicPr preferRelativeResize="0"/>
            <p:nvPr/>
          </p:nvPicPr>
          <p:blipFill rotWithShape="1">
            <a:blip r:embed="rId6">
              <a:alphaModFix/>
            </a:blip>
            <a:srcRect b="12924" l="10769" r="12266" t="5323"/>
            <a:stretch/>
          </p:blipFill>
          <p:spPr>
            <a:xfrm>
              <a:off x="4272380" y="1334411"/>
              <a:ext cx="1640432" cy="2831546"/>
            </a:xfrm>
            <a:prstGeom prst="rect">
              <a:avLst/>
            </a:prstGeom>
            <a:noFill/>
            <a:ln>
              <a:noFill/>
            </a:ln>
          </p:spPr>
        </p:pic>
        <p:pic>
          <p:nvPicPr>
            <p:cNvPr descr="Map&#10;&#10;Description automatically generated" id="168" name="Google Shape;168;p10"/>
            <p:cNvPicPr preferRelativeResize="0"/>
            <p:nvPr/>
          </p:nvPicPr>
          <p:blipFill rotWithShape="1">
            <a:blip r:embed="rId7">
              <a:alphaModFix/>
            </a:blip>
            <a:srcRect b="12379" l="10770" r="328" t="4133"/>
            <a:stretch/>
          </p:blipFill>
          <p:spPr>
            <a:xfrm>
              <a:off x="6011731" y="1327618"/>
              <a:ext cx="1855524" cy="2831545"/>
            </a:xfrm>
            <a:prstGeom prst="rect">
              <a:avLst/>
            </a:prstGeom>
            <a:noFill/>
            <a:ln>
              <a:noFill/>
            </a:ln>
          </p:spPr>
        </p:pic>
        <p:sp>
          <p:nvSpPr>
            <p:cNvPr id="169" name="Google Shape;169;p10"/>
            <p:cNvSpPr txBox="1"/>
            <p:nvPr/>
          </p:nvSpPr>
          <p:spPr>
            <a:xfrm>
              <a:off x="1406334" y="4199240"/>
              <a:ext cx="502200" cy="279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2006</a:t>
              </a:r>
              <a:endParaRPr/>
            </a:p>
          </p:txBody>
        </p:sp>
        <p:sp>
          <p:nvSpPr>
            <p:cNvPr id="170" name="Google Shape;170;p10"/>
            <p:cNvSpPr txBox="1"/>
            <p:nvPr/>
          </p:nvSpPr>
          <p:spPr>
            <a:xfrm>
              <a:off x="3204654" y="4199240"/>
              <a:ext cx="502200" cy="279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2010</a:t>
              </a:r>
              <a:endParaRPr/>
            </a:p>
          </p:txBody>
        </p:sp>
        <p:sp>
          <p:nvSpPr>
            <p:cNvPr id="171" name="Google Shape;171;p10"/>
            <p:cNvSpPr txBox="1"/>
            <p:nvPr/>
          </p:nvSpPr>
          <p:spPr>
            <a:xfrm>
              <a:off x="4841510" y="4199240"/>
              <a:ext cx="502200" cy="279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2014</a:t>
              </a:r>
              <a:endParaRPr/>
            </a:p>
          </p:txBody>
        </p:sp>
        <p:sp>
          <p:nvSpPr>
            <p:cNvPr id="172" name="Google Shape;172;p10"/>
            <p:cNvSpPr txBox="1"/>
            <p:nvPr/>
          </p:nvSpPr>
          <p:spPr>
            <a:xfrm>
              <a:off x="6693496" y="4159163"/>
              <a:ext cx="502200" cy="279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2018</a:t>
              </a:r>
              <a:endParaRPr/>
            </a:p>
          </p:txBody>
        </p:sp>
      </p:grpSp>
      <p:sp>
        <p:nvSpPr>
          <p:cNvPr id="173" name="Google Shape;173;p10"/>
          <p:cNvSpPr txBox="1"/>
          <p:nvPr/>
        </p:nvSpPr>
        <p:spPr>
          <a:xfrm>
            <a:off x="758973" y="1230163"/>
            <a:ext cx="7144041"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Dangerous weapons, offense against public order and robbery crimes heatmap in Manhattan</a:t>
            </a:r>
            <a:endParaRPr/>
          </a:p>
        </p:txBody>
      </p:sp>
      <p:sp>
        <p:nvSpPr>
          <p:cNvPr id="174" name="Google Shape;174;p10"/>
          <p:cNvSpPr txBox="1"/>
          <p:nvPr/>
        </p:nvSpPr>
        <p:spPr>
          <a:xfrm>
            <a:off x="7831575" y="1451150"/>
            <a:ext cx="31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1</a:t>
            </a:r>
            <a:endParaRPr>
              <a:latin typeface="Calibri"/>
              <a:ea typeface="Calibri"/>
              <a:cs typeface="Calibri"/>
              <a:sym typeface="Calibri"/>
            </a:endParaRPr>
          </a:p>
        </p:txBody>
      </p:sp>
      <p:sp>
        <p:nvSpPr>
          <p:cNvPr id="175" name="Google Shape;175;p10"/>
          <p:cNvSpPr txBox="1"/>
          <p:nvPr/>
        </p:nvSpPr>
        <p:spPr>
          <a:xfrm>
            <a:off x="7806525" y="2002150"/>
            <a:ext cx="6144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0.8</a:t>
            </a:r>
            <a:endParaRPr>
              <a:latin typeface="Calibri"/>
              <a:ea typeface="Calibri"/>
              <a:cs typeface="Calibri"/>
              <a:sym typeface="Calibri"/>
            </a:endParaRPr>
          </a:p>
        </p:txBody>
      </p:sp>
      <p:sp>
        <p:nvSpPr>
          <p:cNvPr id="176" name="Google Shape;176;p10"/>
          <p:cNvSpPr txBox="1"/>
          <p:nvPr/>
        </p:nvSpPr>
        <p:spPr>
          <a:xfrm>
            <a:off x="7806525" y="2512475"/>
            <a:ext cx="6144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0.6</a:t>
            </a:r>
            <a:endParaRPr>
              <a:latin typeface="Calibri"/>
              <a:ea typeface="Calibri"/>
              <a:cs typeface="Calibri"/>
              <a:sym typeface="Calibri"/>
            </a:endParaRPr>
          </a:p>
        </p:txBody>
      </p:sp>
      <p:sp>
        <p:nvSpPr>
          <p:cNvPr id="177" name="Google Shape;177;p10"/>
          <p:cNvSpPr txBox="1"/>
          <p:nvPr/>
        </p:nvSpPr>
        <p:spPr>
          <a:xfrm>
            <a:off x="7806525" y="3083775"/>
            <a:ext cx="6144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0.4</a:t>
            </a:r>
            <a:endParaRPr>
              <a:latin typeface="Calibri"/>
              <a:ea typeface="Calibri"/>
              <a:cs typeface="Calibri"/>
              <a:sym typeface="Calibri"/>
            </a:endParaRPr>
          </a:p>
        </p:txBody>
      </p:sp>
      <p:sp>
        <p:nvSpPr>
          <p:cNvPr id="178" name="Google Shape;178;p10"/>
          <p:cNvSpPr txBox="1"/>
          <p:nvPr/>
        </p:nvSpPr>
        <p:spPr>
          <a:xfrm>
            <a:off x="7806525" y="3619050"/>
            <a:ext cx="6144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0.2</a:t>
            </a:r>
            <a:endParaRPr>
              <a:latin typeface="Calibri"/>
              <a:ea typeface="Calibri"/>
              <a:cs typeface="Calibri"/>
              <a:sym typeface="Calibri"/>
            </a:endParaRPr>
          </a:p>
        </p:txBody>
      </p:sp>
      <p:sp>
        <p:nvSpPr>
          <p:cNvPr id="179" name="Google Shape;179;p10"/>
          <p:cNvSpPr txBox="1"/>
          <p:nvPr/>
        </p:nvSpPr>
        <p:spPr>
          <a:xfrm>
            <a:off x="7806525" y="4154325"/>
            <a:ext cx="6144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0</a:t>
            </a:r>
            <a:endParaRPr>
              <a:latin typeface="Calibri"/>
              <a:ea typeface="Calibri"/>
              <a:cs typeface="Calibri"/>
              <a:sym typeface="Calibri"/>
            </a:endParaRPr>
          </a:p>
        </p:txBody>
      </p:sp>
      <p:sp>
        <p:nvSpPr>
          <p:cNvPr id="180" name="Google Shape;180;p10"/>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cxnSp>
        <p:nvCxnSpPr>
          <p:cNvPr id="181" name="Google Shape;181;p10"/>
          <p:cNvCxnSpPr/>
          <p:nvPr/>
        </p:nvCxnSpPr>
        <p:spPr>
          <a:xfrm>
            <a:off x="2247825" y="2276450"/>
            <a:ext cx="1088100" cy="0"/>
          </a:xfrm>
          <a:prstGeom prst="straightConnector1">
            <a:avLst/>
          </a:prstGeom>
          <a:noFill/>
          <a:ln cap="flat" cmpd="sng" w="28575">
            <a:solidFill>
              <a:srgbClr val="FF00FF"/>
            </a:solidFill>
            <a:prstDash val="solid"/>
            <a:round/>
            <a:headEnd len="med" w="med" type="none"/>
            <a:tailEnd len="med" w="med" type="triangle"/>
          </a:ln>
        </p:spPr>
      </p:cxnSp>
      <p:cxnSp>
        <p:nvCxnSpPr>
          <p:cNvPr id="182" name="Google Shape;182;p10"/>
          <p:cNvCxnSpPr/>
          <p:nvPr/>
        </p:nvCxnSpPr>
        <p:spPr>
          <a:xfrm>
            <a:off x="3980225" y="2276450"/>
            <a:ext cx="1088100" cy="0"/>
          </a:xfrm>
          <a:prstGeom prst="straightConnector1">
            <a:avLst/>
          </a:prstGeom>
          <a:noFill/>
          <a:ln cap="flat" cmpd="sng" w="28575">
            <a:solidFill>
              <a:srgbClr val="FF00FF"/>
            </a:solidFill>
            <a:prstDash val="solid"/>
            <a:round/>
            <a:headEnd len="med" w="med" type="none"/>
            <a:tailEnd len="med" w="med" type="triangle"/>
          </a:ln>
        </p:spPr>
      </p:cxnSp>
      <p:cxnSp>
        <p:nvCxnSpPr>
          <p:cNvPr id="183" name="Google Shape;183;p10"/>
          <p:cNvCxnSpPr/>
          <p:nvPr/>
        </p:nvCxnSpPr>
        <p:spPr>
          <a:xfrm>
            <a:off x="5721850" y="2276450"/>
            <a:ext cx="1088100" cy="0"/>
          </a:xfrm>
          <a:prstGeom prst="straightConnector1">
            <a:avLst/>
          </a:prstGeom>
          <a:noFill/>
          <a:ln cap="flat" cmpd="sng" w="28575">
            <a:solidFill>
              <a:srgbClr val="FF00FF"/>
            </a:solidFill>
            <a:prstDash val="solid"/>
            <a:round/>
            <a:headEnd len="med" w="med" type="none"/>
            <a:tailEnd len="med" w="med" type="triangl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descr="Diagram&#10;&#10;Description automatically generated with medium confidence" id="188" name="Google Shape;188;p11"/>
          <p:cNvPicPr preferRelativeResize="0"/>
          <p:nvPr/>
        </p:nvPicPr>
        <p:blipFill rotWithShape="1">
          <a:blip r:embed="rId3">
            <a:alphaModFix/>
          </a:blip>
          <a:srcRect b="10667" l="10098" r="-4256" t="5323"/>
          <a:stretch/>
        </p:blipFill>
        <p:spPr>
          <a:xfrm>
            <a:off x="6231597" y="1618240"/>
            <a:ext cx="2147894" cy="3114066"/>
          </a:xfrm>
          <a:prstGeom prst="rect">
            <a:avLst/>
          </a:prstGeom>
          <a:noFill/>
          <a:ln>
            <a:noFill/>
          </a:ln>
        </p:spPr>
      </p:pic>
      <p:sp>
        <p:nvSpPr>
          <p:cNvPr id="189" name="Google Shape;189;p11"/>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2400"/>
              <a:buFont typeface="Calibri"/>
              <a:buNone/>
            </a:pPr>
            <a:r>
              <a:rPr lang="en-US" sz="2400"/>
              <a:t>Crimes have gone down in the Airbnb hotspots in Manhattan &amp; Brooklyn</a:t>
            </a:r>
            <a:endParaRPr sz="2400"/>
          </a:p>
        </p:txBody>
      </p:sp>
      <p:pic>
        <p:nvPicPr>
          <p:cNvPr id="190" name="Google Shape;190;p11"/>
          <p:cNvPicPr preferRelativeResize="0"/>
          <p:nvPr/>
        </p:nvPicPr>
        <p:blipFill rotWithShape="1">
          <a:blip r:embed="rId4">
            <a:alphaModFix/>
          </a:blip>
          <a:srcRect b="0" l="0" r="0" t="0"/>
          <a:stretch/>
        </p:blipFill>
        <p:spPr>
          <a:xfrm>
            <a:off x="127000" y="-6096000"/>
            <a:ext cx="3175000" cy="3022600"/>
          </a:xfrm>
          <a:prstGeom prst="rect">
            <a:avLst/>
          </a:prstGeom>
          <a:noFill/>
          <a:ln>
            <a:noFill/>
          </a:ln>
        </p:spPr>
      </p:pic>
      <p:sp>
        <p:nvSpPr>
          <p:cNvPr id="191" name="Google Shape;191;p11"/>
          <p:cNvSpPr txBox="1"/>
          <p:nvPr/>
        </p:nvSpPr>
        <p:spPr>
          <a:xfrm>
            <a:off x="8910925" y="2641150"/>
            <a:ext cx="2979000" cy="1323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T</a:t>
            </a:r>
            <a:r>
              <a:rPr lang="en-US" sz="2000">
                <a:solidFill>
                  <a:schemeClr val="dk1"/>
                </a:solidFill>
                <a:latin typeface="Calibri"/>
                <a:ea typeface="Calibri"/>
                <a:cs typeface="Calibri"/>
                <a:sym typeface="Calibri"/>
              </a:rPr>
              <a:t>he </a:t>
            </a:r>
            <a:r>
              <a:rPr b="1" lang="en-US" sz="2000">
                <a:solidFill>
                  <a:schemeClr val="dk1"/>
                </a:solidFill>
                <a:latin typeface="Calibri"/>
                <a:ea typeface="Calibri"/>
                <a:cs typeface="Calibri"/>
                <a:sym typeface="Calibri"/>
              </a:rPr>
              <a:t>crimes</a:t>
            </a:r>
            <a:r>
              <a:rPr lang="en-US" sz="2000">
                <a:solidFill>
                  <a:schemeClr val="dk1"/>
                </a:solidFill>
                <a:latin typeface="Calibri"/>
                <a:ea typeface="Calibri"/>
                <a:cs typeface="Calibri"/>
                <a:sym typeface="Calibri"/>
              </a:rPr>
              <a:t> in these categories have </a:t>
            </a:r>
            <a:r>
              <a:rPr b="1" lang="en-US" sz="2000">
                <a:solidFill>
                  <a:schemeClr val="dk1"/>
                </a:solidFill>
                <a:latin typeface="Calibri"/>
                <a:ea typeface="Calibri"/>
                <a:cs typeface="Calibri"/>
                <a:sym typeface="Calibri"/>
              </a:rPr>
              <a:t>reduced</a:t>
            </a:r>
            <a:r>
              <a:rPr lang="en-US" sz="2000">
                <a:solidFill>
                  <a:schemeClr val="dk1"/>
                </a:solidFill>
                <a:latin typeface="Calibri"/>
                <a:ea typeface="Calibri"/>
                <a:cs typeface="Calibri"/>
                <a:sym typeface="Calibri"/>
              </a:rPr>
              <a:t> in the Airbnb Hotspots in </a:t>
            </a:r>
            <a:r>
              <a:rPr b="1" lang="en-US" sz="2000">
                <a:solidFill>
                  <a:schemeClr val="dk1"/>
                </a:solidFill>
                <a:latin typeface="Calibri"/>
                <a:ea typeface="Calibri"/>
                <a:cs typeface="Calibri"/>
                <a:sym typeface="Calibri"/>
              </a:rPr>
              <a:t>Brooklyn</a:t>
            </a:r>
            <a:endParaRPr b="1" sz="2000"/>
          </a:p>
        </p:txBody>
      </p:sp>
      <p:sp>
        <p:nvSpPr>
          <p:cNvPr id="192" name="Google Shape;192;p11"/>
          <p:cNvSpPr txBox="1"/>
          <p:nvPr/>
        </p:nvSpPr>
        <p:spPr>
          <a:xfrm>
            <a:off x="1426013" y="4776768"/>
            <a:ext cx="519565" cy="3072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2006</a:t>
            </a:r>
            <a:endParaRPr/>
          </a:p>
        </p:txBody>
      </p:sp>
      <p:sp>
        <p:nvSpPr>
          <p:cNvPr id="193" name="Google Shape;193;p11"/>
          <p:cNvSpPr txBox="1"/>
          <p:nvPr/>
        </p:nvSpPr>
        <p:spPr>
          <a:xfrm>
            <a:off x="3286623" y="4776768"/>
            <a:ext cx="519565" cy="3072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2010</a:t>
            </a:r>
            <a:endParaRPr/>
          </a:p>
        </p:txBody>
      </p:sp>
      <p:sp>
        <p:nvSpPr>
          <p:cNvPr id="194" name="Google Shape;194;p11"/>
          <p:cNvSpPr txBox="1"/>
          <p:nvPr/>
        </p:nvSpPr>
        <p:spPr>
          <a:xfrm>
            <a:off x="4980177" y="4776768"/>
            <a:ext cx="519565" cy="3072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2014</a:t>
            </a:r>
            <a:endParaRPr/>
          </a:p>
        </p:txBody>
      </p:sp>
      <p:sp>
        <p:nvSpPr>
          <p:cNvPr id="195" name="Google Shape;195;p11"/>
          <p:cNvSpPr txBox="1"/>
          <p:nvPr/>
        </p:nvSpPr>
        <p:spPr>
          <a:xfrm>
            <a:off x="6896312" y="4732307"/>
            <a:ext cx="519565" cy="30729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2018</a:t>
            </a:r>
            <a:endParaRPr/>
          </a:p>
        </p:txBody>
      </p:sp>
      <p:sp>
        <p:nvSpPr>
          <p:cNvPr id="196" name="Google Shape;196;p11"/>
          <p:cNvSpPr txBox="1"/>
          <p:nvPr/>
        </p:nvSpPr>
        <p:spPr>
          <a:xfrm>
            <a:off x="758973" y="1230163"/>
            <a:ext cx="7144041"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Dangerous weapons, offense against public order and robbery crimes heatmap in Brooklyn</a:t>
            </a:r>
            <a:endParaRPr/>
          </a:p>
        </p:txBody>
      </p:sp>
      <p:pic>
        <p:nvPicPr>
          <p:cNvPr descr="Diagram&#10;&#10;Description automatically generated" id="197" name="Google Shape;197;p11"/>
          <p:cNvPicPr preferRelativeResize="0"/>
          <p:nvPr/>
        </p:nvPicPr>
        <p:blipFill rotWithShape="1">
          <a:blip r:embed="rId5">
            <a:alphaModFix/>
          </a:blip>
          <a:srcRect b="11665" l="10097" r="11901" t="5324"/>
          <a:stretch/>
        </p:blipFill>
        <p:spPr>
          <a:xfrm>
            <a:off x="4396386" y="1618241"/>
            <a:ext cx="1770353" cy="3061577"/>
          </a:xfrm>
          <a:prstGeom prst="rect">
            <a:avLst/>
          </a:prstGeom>
          <a:noFill/>
          <a:ln>
            <a:noFill/>
          </a:ln>
        </p:spPr>
      </p:pic>
      <p:pic>
        <p:nvPicPr>
          <p:cNvPr descr="Diagram, map&#10;&#10;Description automatically generated with medium confidence" id="198" name="Google Shape;198;p11"/>
          <p:cNvPicPr preferRelativeResize="0"/>
          <p:nvPr/>
        </p:nvPicPr>
        <p:blipFill rotWithShape="1">
          <a:blip r:embed="rId6">
            <a:alphaModFix/>
          </a:blip>
          <a:srcRect b="13354" l="10997" r="13709" t="4970"/>
          <a:stretch/>
        </p:blipFill>
        <p:spPr>
          <a:xfrm>
            <a:off x="2594749" y="1618241"/>
            <a:ext cx="1736780" cy="3061577"/>
          </a:xfrm>
          <a:prstGeom prst="rect">
            <a:avLst/>
          </a:prstGeom>
          <a:noFill/>
          <a:ln>
            <a:noFill/>
          </a:ln>
        </p:spPr>
      </p:pic>
      <p:pic>
        <p:nvPicPr>
          <p:cNvPr descr="Diagram&#10;&#10;Description automatically generated" id="199" name="Google Shape;199;p11"/>
          <p:cNvPicPr preferRelativeResize="0"/>
          <p:nvPr/>
        </p:nvPicPr>
        <p:blipFill rotWithShape="1">
          <a:blip r:embed="rId7">
            <a:alphaModFix/>
          </a:blip>
          <a:srcRect b="11333" l="11264" r="12444" t="5324"/>
          <a:stretch/>
        </p:blipFill>
        <p:spPr>
          <a:xfrm>
            <a:off x="793113" y="1618240"/>
            <a:ext cx="1736779" cy="3083128"/>
          </a:xfrm>
          <a:prstGeom prst="rect">
            <a:avLst/>
          </a:prstGeom>
          <a:noFill/>
          <a:ln>
            <a:noFill/>
          </a:ln>
        </p:spPr>
      </p:pic>
      <p:sp>
        <p:nvSpPr>
          <p:cNvPr id="200" name="Google Shape;200;p11"/>
          <p:cNvSpPr txBox="1"/>
          <p:nvPr/>
        </p:nvSpPr>
        <p:spPr>
          <a:xfrm>
            <a:off x="8220175" y="1461750"/>
            <a:ext cx="31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1</a:t>
            </a:r>
            <a:endParaRPr>
              <a:latin typeface="Calibri"/>
              <a:ea typeface="Calibri"/>
              <a:cs typeface="Calibri"/>
              <a:sym typeface="Calibri"/>
            </a:endParaRPr>
          </a:p>
        </p:txBody>
      </p:sp>
      <p:sp>
        <p:nvSpPr>
          <p:cNvPr id="201" name="Google Shape;201;p11"/>
          <p:cNvSpPr txBox="1"/>
          <p:nvPr/>
        </p:nvSpPr>
        <p:spPr>
          <a:xfrm>
            <a:off x="8160675" y="2014350"/>
            <a:ext cx="51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0.8</a:t>
            </a:r>
            <a:endParaRPr>
              <a:latin typeface="Calibri"/>
              <a:ea typeface="Calibri"/>
              <a:cs typeface="Calibri"/>
              <a:sym typeface="Calibri"/>
            </a:endParaRPr>
          </a:p>
        </p:txBody>
      </p:sp>
      <p:sp>
        <p:nvSpPr>
          <p:cNvPr id="202" name="Google Shape;202;p11"/>
          <p:cNvSpPr txBox="1"/>
          <p:nvPr/>
        </p:nvSpPr>
        <p:spPr>
          <a:xfrm>
            <a:off x="8194075" y="2641150"/>
            <a:ext cx="51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0.6</a:t>
            </a:r>
            <a:endParaRPr>
              <a:latin typeface="Calibri"/>
              <a:ea typeface="Calibri"/>
              <a:cs typeface="Calibri"/>
              <a:sym typeface="Calibri"/>
            </a:endParaRPr>
          </a:p>
        </p:txBody>
      </p:sp>
      <p:sp>
        <p:nvSpPr>
          <p:cNvPr id="203" name="Google Shape;203;p11"/>
          <p:cNvSpPr txBox="1"/>
          <p:nvPr/>
        </p:nvSpPr>
        <p:spPr>
          <a:xfrm>
            <a:off x="8194075" y="3228900"/>
            <a:ext cx="51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0.4</a:t>
            </a:r>
            <a:endParaRPr>
              <a:latin typeface="Calibri"/>
              <a:ea typeface="Calibri"/>
              <a:cs typeface="Calibri"/>
              <a:sym typeface="Calibri"/>
            </a:endParaRPr>
          </a:p>
        </p:txBody>
      </p:sp>
      <p:sp>
        <p:nvSpPr>
          <p:cNvPr id="204" name="Google Shape;204;p11"/>
          <p:cNvSpPr txBox="1"/>
          <p:nvPr/>
        </p:nvSpPr>
        <p:spPr>
          <a:xfrm>
            <a:off x="8220175" y="3816650"/>
            <a:ext cx="51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0.2</a:t>
            </a:r>
            <a:endParaRPr>
              <a:latin typeface="Calibri"/>
              <a:ea typeface="Calibri"/>
              <a:cs typeface="Calibri"/>
              <a:sym typeface="Calibri"/>
            </a:endParaRPr>
          </a:p>
        </p:txBody>
      </p:sp>
      <p:sp>
        <p:nvSpPr>
          <p:cNvPr id="205" name="Google Shape;205;p11"/>
          <p:cNvSpPr txBox="1"/>
          <p:nvPr/>
        </p:nvSpPr>
        <p:spPr>
          <a:xfrm>
            <a:off x="8207125" y="4404400"/>
            <a:ext cx="51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latin typeface="Calibri"/>
                <a:ea typeface="Calibri"/>
                <a:cs typeface="Calibri"/>
                <a:sym typeface="Calibri"/>
              </a:rPr>
              <a:t>0</a:t>
            </a:r>
            <a:endParaRPr>
              <a:latin typeface="Calibri"/>
              <a:ea typeface="Calibri"/>
              <a:cs typeface="Calibri"/>
              <a:sym typeface="Calibri"/>
            </a:endParaRPr>
          </a:p>
        </p:txBody>
      </p:sp>
      <p:sp>
        <p:nvSpPr>
          <p:cNvPr id="206" name="Google Shape;206;p11"/>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cxnSp>
        <p:nvCxnSpPr>
          <p:cNvPr id="207" name="Google Shape;207;p11"/>
          <p:cNvCxnSpPr/>
          <p:nvPr/>
        </p:nvCxnSpPr>
        <p:spPr>
          <a:xfrm>
            <a:off x="2047400" y="3722500"/>
            <a:ext cx="1088100" cy="0"/>
          </a:xfrm>
          <a:prstGeom prst="straightConnector1">
            <a:avLst/>
          </a:prstGeom>
          <a:noFill/>
          <a:ln cap="flat" cmpd="sng" w="28575">
            <a:solidFill>
              <a:srgbClr val="FF00FF"/>
            </a:solidFill>
            <a:prstDash val="solid"/>
            <a:round/>
            <a:headEnd len="med" w="med" type="none"/>
            <a:tailEnd len="med" w="med" type="triangle"/>
          </a:ln>
        </p:spPr>
      </p:cxnSp>
      <p:cxnSp>
        <p:nvCxnSpPr>
          <p:cNvPr id="208" name="Google Shape;208;p11"/>
          <p:cNvCxnSpPr/>
          <p:nvPr/>
        </p:nvCxnSpPr>
        <p:spPr>
          <a:xfrm>
            <a:off x="3836700" y="3722500"/>
            <a:ext cx="1088100" cy="0"/>
          </a:xfrm>
          <a:prstGeom prst="straightConnector1">
            <a:avLst/>
          </a:prstGeom>
          <a:noFill/>
          <a:ln cap="flat" cmpd="sng" w="28575">
            <a:solidFill>
              <a:srgbClr val="FF00FF"/>
            </a:solidFill>
            <a:prstDash val="solid"/>
            <a:round/>
            <a:headEnd len="med" w="med" type="none"/>
            <a:tailEnd len="med" w="med" type="triangle"/>
          </a:ln>
        </p:spPr>
      </p:cxnSp>
      <p:cxnSp>
        <p:nvCxnSpPr>
          <p:cNvPr id="209" name="Google Shape;209;p11"/>
          <p:cNvCxnSpPr/>
          <p:nvPr/>
        </p:nvCxnSpPr>
        <p:spPr>
          <a:xfrm>
            <a:off x="5664250" y="3722500"/>
            <a:ext cx="1088100" cy="0"/>
          </a:xfrm>
          <a:prstGeom prst="straightConnector1">
            <a:avLst/>
          </a:prstGeom>
          <a:noFill/>
          <a:ln cap="flat" cmpd="sng" w="28575">
            <a:solidFill>
              <a:srgbClr val="FF00FF"/>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2"/>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Questions</a:t>
            </a:r>
            <a:endParaRPr/>
          </a:p>
        </p:txBody>
      </p:sp>
      <p:sp>
        <p:nvSpPr>
          <p:cNvPr id="215" name="Google Shape;215;p12"/>
          <p:cNvSpPr txBox="1"/>
          <p:nvPr>
            <p:ph idx="1" type="body"/>
          </p:nvPr>
        </p:nvSpPr>
        <p:spPr>
          <a:xfrm>
            <a:off x="838200" y="1947673"/>
            <a:ext cx="10515600" cy="3282696"/>
          </a:xfrm>
          <a:prstGeom prst="rect">
            <a:avLst/>
          </a:prstGeom>
          <a:noFill/>
          <a:ln>
            <a:noFill/>
          </a:ln>
        </p:spPr>
        <p:txBody>
          <a:bodyPr anchorCtr="0" anchor="t" bIns="45700" lIns="91425" spcFirstLastPara="1" rIns="91425" wrap="square" tIns="45700">
            <a:normAutofit/>
          </a:bodyPr>
          <a:lstStyle/>
          <a:p>
            <a:pPr indent="-457200" lvl="0" marL="457200" rtl="0" algn="l">
              <a:lnSpc>
                <a:spcPct val="90000"/>
              </a:lnSpc>
              <a:spcBef>
                <a:spcPts val="0"/>
              </a:spcBef>
              <a:spcAft>
                <a:spcPts val="0"/>
              </a:spcAft>
              <a:buClr>
                <a:srgbClr val="A5A5A5"/>
              </a:buClr>
              <a:buSzPts val="2400"/>
              <a:buFont typeface="Calibri"/>
              <a:buAutoNum type="arabicParenR"/>
            </a:pPr>
            <a:r>
              <a:rPr lang="en-US" sz="2400">
                <a:solidFill>
                  <a:srgbClr val="A5A5A5"/>
                </a:solidFill>
              </a:rPr>
              <a:t>Have crimes increased in Airbnb hotspots?</a:t>
            </a:r>
            <a:endParaRPr sz="2400">
              <a:solidFill>
                <a:srgbClr val="A5A5A5"/>
              </a:solidFill>
            </a:endParaRPr>
          </a:p>
          <a:p>
            <a:pPr indent="-457200" lvl="0" marL="457200" rtl="0" algn="l">
              <a:lnSpc>
                <a:spcPct val="90000"/>
              </a:lnSpc>
              <a:spcBef>
                <a:spcPts val="2200"/>
              </a:spcBef>
              <a:spcAft>
                <a:spcPts val="0"/>
              </a:spcAft>
              <a:buClr>
                <a:schemeClr val="dk1"/>
              </a:buClr>
              <a:buSzPts val="2400"/>
              <a:buFont typeface="Calibri"/>
              <a:buAutoNum type="arabicParenR"/>
            </a:pPr>
            <a:r>
              <a:rPr lang="en-US" sz="2400"/>
              <a:t>How are the top 3 crimes in terms of count spread across the months of the year? Are they high during the busiest month for Airbnb hosts?</a:t>
            </a:r>
            <a:endParaRPr sz="2400"/>
          </a:p>
          <a:p>
            <a:pPr indent="-266700" lvl="0" marL="228600" rtl="0" algn="l">
              <a:spcBef>
                <a:spcPts val="2200"/>
              </a:spcBef>
              <a:spcAft>
                <a:spcPts val="0"/>
              </a:spcAft>
              <a:buClr>
                <a:schemeClr val="accent3"/>
              </a:buClr>
              <a:buSzPts val="2400"/>
              <a:buAutoNum type="arabicParenR"/>
            </a:pPr>
            <a:r>
              <a:rPr lang="en-US" sz="2400">
                <a:solidFill>
                  <a:schemeClr val="accent3"/>
                </a:solidFill>
              </a:rPr>
              <a:t>For the lower rated listings if the description includes the word ‘safe’, what is the average rating compared to when the word ‘safe’ is NOT mentioned?</a:t>
            </a:r>
            <a:endParaRPr sz="2400">
              <a:solidFill>
                <a:srgbClr val="A5A5A5"/>
              </a:solidFill>
            </a:endParaRPr>
          </a:p>
        </p:txBody>
      </p:sp>
      <p:sp>
        <p:nvSpPr>
          <p:cNvPr id="216" name="Google Shape;216;p12"/>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13"/>
          <p:cNvSpPr txBox="1"/>
          <p:nvPr>
            <p:ph type="title"/>
          </p:nvPr>
        </p:nvSpPr>
        <p:spPr>
          <a:xfrm>
            <a:off x="838200" y="406987"/>
            <a:ext cx="10515600" cy="65900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r>
              <a:rPr lang="en-US" sz="2400"/>
              <a:t>The crimes mentioned in the article are NOT the highest in the busiest months for Airbnbs</a:t>
            </a:r>
            <a:endParaRPr sz="2400"/>
          </a:p>
        </p:txBody>
      </p:sp>
      <p:pic>
        <p:nvPicPr>
          <p:cNvPr id="222" name="Google Shape;222;p13"/>
          <p:cNvPicPr preferRelativeResize="0"/>
          <p:nvPr/>
        </p:nvPicPr>
        <p:blipFill rotWithShape="1">
          <a:blip r:embed="rId3">
            <a:alphaModFix/>
          </a:blip>
          <a:srcRect b="0" l="0" r="0" t="0"/>
          <a:stretch/>
        </p:blipFill>
        <p:spPr>
          <a:xfrm>
            <a:off x="127000" y="-6096000"/>
            <a:ext cx="3175000" cy="3022600"/>
          </a:xfrm>
          <a:prstGeom prst="rect">
            <a:avLst/>
          </a:prstGeom>
          <a:noFill/>
          <a:ln>
            <a:noFill/>
          </a:ln>
        </p:spPr>
      </p:pic>
      <p:sp>
        <p:nvSpPr>
          <p:cNvPr id="223" name="Google Shape;223;p13"/>
          <p:cNvSpPr txBox="1"/>
          <p:nvPr/>
        </p:nvSpPr>
        <p:spPr>
          <a:xfrm>
            <a:off x="3301994" y="3991781"/>
            <a:ext cx="6547200" cy="1939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Busiest months for travel to NYC are June - August*</a:t>
            </a:r>
            <a:br>
              <a:rPr lang="en-US" sz="2000">
                <a:solidFill>
                  <a:schemeClr val="dk1"/>
                </a:solidFill>
                <a:latin typeface="Calibri"/>
                <a:ea typeface="Calibri"/>
                <a:cs typeface="Calibri"/>
                <a:sym typeface="Calibri"/>
              </a:rPr>
            </a:br>
            <a:r>
              <a:rPr lang="en-US" sz="2000">
                <a:solidFill>
                  <a:schemeClr val="dk1"/>
                </a:solidFill>
                <a:latin typeface="Calibri"/>
                <a:ea typeface="Calibri"/>
                <a:cs typeface="Calibri"/>
                <a:sym typeface="Calibri"/>
              </a:rPr>
              <a:t>Highest crimes under each examined category were reported in the following months:</a:t>
            </a:r>
            <a:endParaRPr b="0" sz="2000">
              <a:solidFill>
                <a:schemeClr val="dk1"/>
              </a:solidFill>
              <a:latin typeface="Calibri"/>
              <a:ea typeface="Calibri"/>
              <a:cs typeface="Calibri"/>
              <a:sym typeface="Calibri"/>
            </a:endParaRPr>
          </a:p>
          <a:p>
            <a:pPr indent="0" lvl="0" marL="0" marR="0" rtl="0" algn="l">
              <a:spcBef>
                <a:spcPts val="0"/>
              </a:spcBef>
              <a:spcAft>
                <a:spcPts val="0"/>
              </a:spcAft>
              <a:buNone/>
            </a:pPr>
            <a:r>
              <a:rPr lang="en-US" sz="2000">
                <a:solidFill>
                  <a:schemeClr val="dk1"/>
                </a:solidFill>
                <a:latin typeface="Calibri"/>
                <a:ea typeface="Calibri"/>
                <a:cs typeface="Calibri"/>
                <a:sym typeface="Calibri"/>
              </a:rPr>
              <a:t>January: Dangerous weapons </a:t>
            </a:r>
            <a:endParaRPr b="0" sz="2000">
              <a:solidFill>
                <a:schemeClr val="dk1"/>
              </a:solidFill>
              <a:latin typeface="Calibri"/>
              <a:ea typeface="Calibri"/>
              <a:cs typeface="Calibri"/>
              <a:sym typeface="Calibri"/>
            </a:endParaRPr>
          </a:p>
          <a:p>
            <a:pPr indent="0" lvl="0" marL="0" marR="0" rtl="0" algn="l">
              <a:spcBef>
                <a:spcPts val="0"/>
              </a:spcBef>
              <a:spcAft>
                <a:spcPts val="0"/>
              </a:spcAft>
              <a:buNone/>
            </a:pPr>
            <a:r>
              <a:rPr lang="en-US" sz="2000">
                <a:solidFill>
                  <a:schemeClr val="dk1"/>
                </a:solidFill>
                <a:latin typeface="Calibri"/>
                <a:ea typeface="Calibri"/>
                <a:cs typeface="Calibri"/>
                <a:sym typeface="Calibri"/>
              </a:rPr>
              <a:t>October: Robbery</a:t>
            </a:r>
            <a:endParaRPr b="0" sz="2000">
              <a:solidFill>
                <a:schemeClr val="dk1"/>
              </a:solidFill>
              <a:latin typeface="Calibri"/>
              <a:ea typeface="Calibri"/>
              <a:cs typeface="Calibri"/>
              <a:sym typeface="Calibri"/>
            </a:endParaRPr>
          </a:p>
          <a:p>
            <a:pPr indent="0" lvl="0" marL="0" marR="0" rtl="0" algn="l">
              <a:spcBef>
                <a:spcPts val="0"/>
              </a:spcBef>
              <a:spcAft>
                <a:spcPts val="0"/>
              </a:spcAft>
              <a:buNone/>
            </a:pPr>
            <a:r>
              <a:rPr lang="en-US" sz="2000">
                <a:solidFill>
                  <a:schemeClr val="dk1"/>
                </a:solidFill>
                <a:latin typeface="Calibri"/>
                <a:ea typeface="Calibri"/>
                <a:cs typeface="Calibri"/>
                <a:sym typeface="Calibri"/>
              </a:rPr>
              <a:t>March:  Offense against public order</a:t>
            </a:r>
            <a:endParaRPr b="0" sz="2000">
              <a:solidFill>
                <a:schemeClr val="dk1"/>
              </a:solidFill>
              <a:latin typeface="Calibri"/>
              <a:ea typeface="Calibri"/>
              <a:cs typeface="Calibri"/>
              <a:sym typeface="Calibri"/>
            </a:endParaRPr>
          </a:p>
        </p:txBody>
      </p:sp>
      <p:pic>
        <p:nvPicPr>
          <p:cNvPr id="224" name="Google Shape;224;p13"/>
          <p:cNvPicPr preferRelativeResize="0"/>
          <p:nvPr/>
        </p:nvPicPr>
        <p:blipFill rotWithShape="1">
          <a:blip r:embed="rId4">
            <a:alphaModFix/>
          </a:blip>
          <a:srcRect b="0" l="0" r="0" t="0"/>
          <a:stretch/>
        </p:blipFill>
        <p:spPr>
          <a:xfrm>
            <a:off x="797687" y="1234049"/>
            <a:ext cx="9529931" cy="2530150"/>
          </a:xfrm>
          <a:prstGeom prst="rect">
            <a:avLst/>
          </a:prstGeom>
          <a:noFill/>
          <a:ln>
            <a:noFill/>
          </a:ln>
        </p:spPr>
      </p:pic>
      <p:sp>
        <p:nvSpPr>
          <p:cNvPr id="225" name="Google Shape;225;p13"/>
          <p:cNvSpPr txBox="1"/>
          <p:nvPr/>
        </p:nvSpPr>
        <p:spPr>
          <a:xfrm>
            <a:off x="5664301" y="3685950"/>
            <a:ext cx="863400" cy="246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dk1"/>
                </a:solidFill>
                <a:latin typeface="Calibri"/>
                <a:ea typeface="Calibri"/>
                <a:cs typeface="Calibri"/>
                <a:sym typeface="Calibri"/>
              </a:rPr>
              <a:t>Month</a:t>
            </a:r>
            <a:endParaRPr b="0" sz="1000">
              <a:solidFill>
                <a:schemeClr val="dk1"/>
              </a:solidFill>
              <a:latin typeface="Calibri"/>
              <a:ea typeface="Calibri"/>
              <a:cs typeface="Calibri"/>
              <a:sym typeface="Calibri"/>
            </a:endParaRPr>
          </a:p>
        </p:txBody>
      </p:sp>
      <p:sp>
        <p:nvSpPr>
          <p:cNvPr id="226" name="Google Shape;226;p13"/>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227" name="Google Shape;227;p13"/>
          <p:cNvSpPr txBox="1"/>
          <p:nvPr/>
        </p:nvSpPr>
        <p:spPr>
          <a:xfrm>
            <a:off x="3302000" y="59908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t>*</a:t>
            </a:r>
            <a:r>
              <a:rPr lang="en-US" u="sng">
                <a:solidFill>
                  <a:schemeClr val="hlink"/>
                </a:solidFill>
                <a:hlinkClick r:id="rId5"/>
              </a:rPr>
              <a:t>Source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4"/>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Questions</a:t>
            </a:r>
            <a:endParaRPr/>
          </a:p>
        </p:txBody>
      </p:sp>
      <p:sp>
        <p:nvSpPr>
          <p:cNvPr id="233" name="Google Shape;233;p14"/>
          <p:cNvSpPr txBox="1"/>
          <p:nvPr>
            <p:ph idx="1" type="body"/>
          </p:nvPr>
        </p:nvSpPr>
        <p:spPr>
          <a:xfrm>
            <a:off x="838200" y="1947673"/>
            <a:ext cx="10515600" cy="3282696"/>
          </a:xfrm>
          <a:prstGeom prst="rect">
            <a:avLst/>
          </a:prstGeom>
          <a:noFill/>
          <a:ln>
            <a:noFill/>
          </a:ln>
        </p:spPr>
        <p:txBody>
          <a:bodyPr anchorCtr="0" anchor="t" bIns="45700" lIns="91425" spcFirstLastPara="1" rIns="91425" wrap="square" tIns="45700">
            <a:normAutofit/>
          </a:bodyPr>
          <a:lstStyle/>
          <a:p>
            <a:pPr indent="-457200" lvl="0" marL="457200" rtl="0" algn="l">
              <a:lnSpc>
                <a:spcPct val="90000"/>
              </a:lnSpc>
              <a:spcBef>
                <a:spcPts val="0"/>
              </a:spcBef>
              <a:spcAft>
                <a:spcPts val="0"/>
              </a:spcAft>
              <a:buClr>
                <a:srgbClr val="A5A5A5"/>
              </a:buClr>
              <a:buSzPts val="2400"/>
              <a:buFont typeface="Calibri"/>
              <a:buAutoNum type="arabicParenR"/>
            </a:pPr>
            <a:r>
              <a:rPr lang="en-US" sz="2400">
                <a:solidFill>
                  <a:srgbClr val="A5A5A5"/>
                </a:solidFill>
              </a:rPr>
              <a:t>Have crimes increased in Airbnb hotspots?</a:t>
            </a:r>
            <a:endParaRPr/>
          </a:p>
          <a:p>
            <a:pPr indent="-457200" lvl="0" marL="457200" rtl="0" algn="l">
              <a:lnSpc>
                <a:spcPct val="90000"/>
              </a:lnSpc>
              <a:spcBef>
                <a:spcPts val="2200"/>
              </a:spcBef>
              <a:spcAft>
                <a:spcPts val="0"/>
              </a:spcAft>
              <a:buClr>
                <a:srgbClr val="A5A5A5"/>
              </a:buClr>
              <a:buSzPts val="2400"/>
              <a:buFont typeface="Calibri"/>
              <a:buAutoNum type="arabicParenR"/>
            </a:pPr>
            <a:r>
              <a:rPr lang="en-US" sz="2400">
                <a:solidFill>
                  <a:srgbClr val="A5A5A5"/>
                </a:solidFill>
              </a:rPr>
              <a:t>How are the top 3 crimes in terms of count spread across the months of the year? Are they high during the busiest month for Airbnb hosts?</a:t>
            </a:r>
            <a:endParaRPr/>
          </a:p>
          <a:p>
            <a:pPr indent="-457200" lvl="0" marL="457200" rtl="0" algn="l">
              <a:lnSpc>
                <a:spcPct val="90000"/>
              </a:lnSpc>
              <a:spcBef>
                <a:spcPts val="2200"/>
              </a:spcBef>
              <a:spcAft>
                <a:spcPts val="0"/>
              </a:spcAft>
              <a:buSzPts val="2400"/>
              <a:buFont typeface="Calibri"/>
              <a:buAutoNum type="arabicParenR"/>
            </a:pPr>
            <a:r>
              <a:rPr lang="en-US" sz="2400"/>
              <a:t>For the lower rated listings if the description includes the word ‘safe’, what is the average rating compared to when the word ‘safe’ is NOT mentioned?</a:t>
            </a:r>
            <a:endParaRPr/>
          </a:p>
        </p:txBody>
      </p:sp>
      <p:sp>
        <p:nvSpPr>
          <p:cNvPr id="234" name="Google Shape;234;p14"/>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5"/>
          <p:cNvSpPr txBox="1"/>
          <p:nvPr>
            <p:ph type="title"/>
          </p:nvPr>
        </p:nvSpPr>
        <p:spPr>
          <a:xfrm>
            <a:off x="838200" y="356725"/>
            <a:ext cx="10515600" cy="6591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2000"/>
              <a:buFont typeface="Calibri"/>
              <a:buNone/>
            </a:pPr>
            <a:r>
              <a:rPr lang="en-US" sz="2300"/>
              <a:t>R</a:t>
            </a:r>
            <a:r>
              <a:rPr lang="en-US" sz="2300"/>
              <a:t>atings are higher for lower rated listings that mention the word 'safe' in their description but the difference is statistically insignificant</a:t>
            </a:r>
            <a:endParaRPr sz="1900"/>
          </a:p>
        </p:txBody>
      </p:sp>
      <p:pic>
        <p:nvPicPr>
          <p:cNvPr id="240" name="Google Shape;240;p15"/>
          <p:cNvPicPr preferRelativeResize="0"/>
          <p:nvPr/>
        </p:nvPicPr>
        <p:blipFill rotWithShape="1">
          <a:blip r:embed="rId3">
            <a:alphaModFix/>
          </a:blip>
          <a:srcRect b="0" l="0" r="0" t="0"/>
          <a:stretch/>
        </p:blipFill>
        <p:spPr>
          <a:xfrm>
            <a:off x="127000" y="-6096000"/>
            <a:ext cx="3175000" cy="3022600"/>
          </a:xfrm>
          <a:prstGeom prst="rect">
            <a:avLst/>
          </a:prstGeom>
          <a:noFill/>
          <a:ln>
            <a:noFill/>
          </a:ln>
        </p:spPr>
      </p:pic>
      <p:sp>
        <p:nvSpPr>
          <p:cNvPr id="241" name="Google Shape;241;p15"/>
          <p:cNvSpPr txBox="1"/>
          <p:nvPr/>
        </p:nvSpPr>
        <p:spPr>
          <a:xfrm>
            <a:off x="918999" y="4386450"/>
            <a:ext cx="47598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H</a:t>
            </a:r>
            <a:r>
              <a:rPr baseline="-25000" lang="en-US" sz="2000">
                <a:solidFill>
                  <a:schemeClr val="dk1"/>
                </a:solidFill>
                <a:latin typeface="Calibri"/>
                <a:ea typeface="Calibri"/>
                <a:cs typeface="Calibri"/>
                <a:sym typeface="Calibri"/>
              </a:rPr>
              <a:t>0</a:t>
            </a:r>
            <a:r>
              <a:rPr lang="en-US" sz="2000">
                <a:solidFill>
                  <a:schemeClr val="dk1"/>
                </a:solidFill>
                <a:latin typeface="Calibri"/>
                <a:ea typeface="Calibri"/>
                <a:cs typeface="Calibri"/>
                <a:sym typeface="Calibri"/>
              </a:rPr>
              <a:t>: μ_ratings</a:t>
            </a:r>
            <a:r>
              <a:rPr baseline="-25000" lang="en-US" sz="2000">
                <a:solidFill>
                  <a:schemeClr val="dk1"/>
                </a:solidFill>
                <a:latin typeface="Calibri"/>
                <a:ea typeface="Calibri"/>
                <a:cs typeface="Calibri"/>
                <a:sym typeface="Calibri"/>
              </a:rPr>
              <a:t>safe </a:t>
            </a:r>
            <a:r>
              <a:rPr lang="en-US" sz="2000">
                <a:solidFill>
                  <a:schemeClr val="dk1"/>
                </a:solidFill>
                <a:latin typeface="Calibri"/>
                <a:ea typeface="Calibri"/>
                <a:cs typeface="Calibri"/>
                <a:sym typeface="Calibri"/>
              </a:rPr>
              <a:t>= μ</a:t>
            </a:r>
            <a:r>
              <a:rPr lang="en-US" sz="2000">
                <a:solidFill>
                  <a:schemeClr val="dk1"/>
                </a:solidFill>
                <a:latin typeface="Calibri"/>
                <a:ea typeface="Calibri"/>
                <a:cs typeface="Calibri"/>
                <a:sym typeface="Calibri"/>
              </a:rPr>
              <a:t>_ratings</a:t>
            </a:r>
            <a:r>
              <a:rPr baseline="-25000" lang="en-US" sz="2000">
                <a:solidFill>
                  <a:schemeClr val="dk1"/>
                </a:solidFill>
                <a:latin typeface="Calibri"/>
                <a:ea typeface="Calibri"/>
                <a:cs typeface="Calibri"/>
                <a:sym typeface="Calibri"/>
              </a:rPr>
              <a:t>safe_not_mentioned</a:t>
            </a:r>
            <a:endParaRPr baseline="-25000" sz="2000">
              <a:solidFill>
                <a:schemeClr val="dk1"/>
              </a:solidFill>
              <a:latin typeface="Calibri"/>
              <a:ea typeface="Calibri"/>
              <a:cs typeface="Calibri"/>
              <a:sym typeface="Calibri"/>
            </a:endParaRPr>
          </a:p>
          <a:p>
            <a:pPr indent="0" lvl="0" marL="0" rtl="0" algn="l">
              <a:spcBef>
                <a:spcPts val="0"/>
              </a:spcBef>
              <a:spcAft>
                <a:spcPts val="0"/>
              </a:spcAft>
              <a:buNone/>
            </a:pPr>
            <a:r>
              <a:rPr lang="en-US" sz="2000">
                <a:solidFill>
                  <a:schemeClr val="dk1"/>
                </a:solidFill>
                <a:latin typeface="Calibri"/>
                <a:ea typeface="Calibri"/>
                <a:cs typeface="Calibri"/>
                <a:sym typeface="Calibri"/>
              </a:rPr>
              <a:t>H</a:t>
            </a:r>
            <a:r>
              <a:rPr baseline="-25000" lang="en-US" sz="2000">
                <a:solidFill>
                  <a:schemeClr val="dk1"/>
                </a:solidFill>
                <a:latin typeface="Calibri"/>
                <a:ea typeface="Calibri"/>
                <a:cs typeface="Calibri"/>
                <a:sym typeface="Calibri"/>
              </a:rPr>
              <a:t>a</a:t>
            </a:r>
            <a:r>
              <a:rPr lang="en-US" sz="2000">
                <a:solidFill>
                  <a:schemeClr val="dk1"/>
                </a:solidFill>
                <a:latin typeface="Calibri"/>
                <a:ea typeface="Calibri"/>
                <a:cs typeface="Calibri"/>
                <a:sym typeface="Calibri"/>
              </a:rPr>
              <a:t>: μ_ratings</a:t>
            </a:r>
            <a:r>
              <a:rPr baseline="-25000" lang="en-US" sz="2000">
                <a:solidFill>
                  <a:schemeClr val="dk1"/>
                </a:solidFill>
                <a:latin typeface="Calibri"/>
                <a:ea typeface="Calibri"/>
                <a:cs typeface="Calibri"/>
                <a:sym typeface="Calibri"/>
              </a:rPr>
              <a:t>safe </a:t>
            </a:r>
            <a:r>
              <a:rPr lang="en-US" sz="2000">
                <a:solidFill>
                  <a:schemeClr val="dk1"/>
                </a:solidFill>
                <a:latin typeface="Calibri"/>
                <a:ea typeface="Calibri"/>
                <a:cs typeface="Calibri"/>
                <a:sym typeface="Calibri"/>
              </a:rPr>
              <a:t>&gt; μ_ratings</a:t>
            </a:r>
            <a:r>
              <a:rPr baseline="-25000" lang="en-US" sz="2000">
                <a:solidFill>
                  <a:schemeClr val="dk1"/>
                </a:solidFill>
                <a:latin typeface="Calibri"/>
                <a:ea typeface="Calibri"/>
                <a:cs typeface="Calibri"/>
                <a:sym typeface="Calibri"/>
              </a:rPr>
              <a:t>safe_not_mentioned</a:t>
            </a:r>
            <a:endParaRPr sz="2000"/>
          </a:p>
        </p:txBody>
      </p:sp>
      <p:pic>
        <p:nvPicPr>
          <p:cNvPr id="242" name="Google Shape;242;p15"/>
          <p:cNvPicPr preferRelativeResize="0"/>
          <p:nvPr/>
        </p:nvPicPr>
        <p:blipFill rotWithShape="1">
          <a:blip r:embed="rId4">
            <a:alphaModFix/>
          </a:blip>
          <a:srcRect b="0" l="0" r="0" t="0"/>
          <a:stretch/>
        </p:blipFill>
        <p:spPr>
          <a:xfrm>
            <a:off x="924599" y="1120821"/>
            <a:ext cx="10595900" cy="3236725"/>
          </a:xfrm>
          <a:prstGeom prst="rect">
            <a:avLst/>
          </a:prstGeom>
          <a:noFill/>
          <a:ln>
            <a:noFill/>
          </a:ln>
        </p:spPr>
      </p:pic>
      <p:sp>
        <p:nvSpPr>
          <p:cNvPr id="243" name="Google Shape;243;p15"/>
          <p:cNvSpPr txBox="1"/>
          <p:nvPr/>
        </p:nvSpPr>
        <p:spPr>
          <a:xfrm>
            <a:off x="6385550" y="4386350"/>
            <a:ext cx="4968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000">
                <a:solidFill>
                  <a:schemeClr val="dk1"/>
                </a:solidFill>
                <a:latin typeface="Calibri"/>
                <a:ea typeface="Calibri"/>
                <a:cs typeface="Calibri"/>
                <a:sym typeface="Calibri"/>
              </a:rPr>
              <a:t>Based on the test statistics, we rejected the null hypothesis.</a:t>
            </a:r>
            <a:endParaRPr b="1"/>
          </a:p>
        </p:txBody>
      </p:sp>
      <p:cxnSp>
        <p:nvCxnSpPr>
          <p:cNvPr id="244" name="Google Shape;244;p15"/>
          <p:cNvCxnSpPr/>
          <p:nvPr/>
        </p:nvCxnSpPr>
        <p:spPr>
          <a:xfrm rot="10800000">
            <a:off x="1002350" y="4209200"/>
            <a:ext cx="4080300" cy="14400"/>
          </a:xfrm>
          <a:prstGeom prst="straightConnector1">
            <a:avLst/>
          </a:prstGeom>
          <a:noFill/>
          <a:ln cap="flat" cmpd="sng" w="28575">
            <a:solidFill>
              <a:schemeClr val="accent2"/>
            </a:solidFill>
            <a:prstDash val="solid"/>
            <a:round/>
            <a:headEnd len="med" w="med" type="none"/>
            <a:tailEnd len="med" w="med" type="none"/>
          </a:ln>
        </p:spPr>
      </p:cxnSp>
      <p:sp>
        <p:nvSpPr>
          <p:cNvPr id="245" name="Google Shape;245;p15"/>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16"/>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Agenda</a:t>
            </a:r>
            <a:endParaRPr/>
          </a:p>
        </p:txBody>
      </p:sp>
      <p:sp>
        <p:nvSpPr>
          <p:cNvPr id="251" name="Google Shape;251;p16"/>
          <p:cNvSpPr txBox="1"/>
          <p:nvPr>
            <p:ph idx="1" type="body"/>
          </p:nvPr>
        </p:nvSpPr>
        <p:spPr>
          <a:xfrm>
            <a:off x="838200" y="1335024"/>
            <a:ext cx="10515600" cy="484193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A5A5A5"/>
              </a:buClr>
              <a:buSzPts val="2000"/>
              <a:buChar char="•"/>
            </a:pPr>
            <a:r>
              <a:rPr lang="en-US">
                <a:solidFill>
                  <a:srgbClr val="A5A5A5"/>
                </a:solidFill>
              </a:rPr>
              <a:t>Problem Statement:</a:t>
            </a:r>
            <a:endParaRPr/>
          </a:p>
          <a:p>
            <a:pPr indent="-228600" lvl="1" marL="685800" rtl="0" algn="l">
              <a:lnSpc>
                <a:spcPct val="90000"/>
              </a:lnSpc>
              <a:spcBef>
                <a:spcPts val="500"/>
              </a:spcBef>
              <a:spcAft>
                <a:spcPts val="0"/>
              </a:spcAft>
              <a:buClr>
                <a:srgbClr val="A5A5A5"/>
              </a:buClr>
              <a:buSzPts val="1400"/>
              <a:buFont typeface="Noto Sans Symbols"/>
              <a:buChar char="▪"/>
            </a:pPr>
            <a:r>
              <a:rPr lang="en-US" sz="2000">
                <a:solidFill>
                  <a:srgbClr val="A5A5A5"/>
                </a:solidFill>
              </a:rPr>
              <a:t>Motivation</a:t>
            </a:r>
            <a:endParaRPr/>
          </a:p>
          <a:p>
            <a:pPr indent="-228600" lvl="1" marL="685800" rtl="0" algn="l">
              <a:lnSpc>
                <a:spcPct val="90000"/>
              </a:lnSpc>
              <a:spcBef>
                <a:spcPts val="500"/>
              </a:spcBef>
              <a:spcAft>
                <a:spcPts val="0"/>
              </a:spcAft>
              <a:buClr>
                <a:srgbClr val="A5A5A5"/>
              </a:buClr>
              <a:buSzPts val="1400"/>
              <a:buFont typeface="Noto Sans Symbols"/>
              <a:buChar char="▪"/>
            </a:pPr>
            <a:r>
              <a:rPr lang="en-US" sz="2000">
                <a:solidFill>
                  <a:srgbClr val="A5A5A5"/>
                </a:solidFill>
              </a:rPr>
              <a:t>Significance &amp; Value proposition</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Questions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Our findings</a:t>
            </a:r>
            <a:endParaRPr/>
          </a:p>
          <a:p>
            <a:pPr indent="-228600" lvl="0" marL="228600" rtl="0" algn="l">
              <a:lnSpc>
                <a:spcPct val="90000"/>
              </a:lnSpc>
              <a:spcBef>
                <a:spcPts val="1000"/>
              </a:spcBef>
              <a:spcAft>
                <a:spcPts val="0"/>
              </a:spcAft>
              <a:buClr>
                <a:schemeClr val="dk1"/>
              </a:buClr>
              <a:buSzPts val="2400"/>
              <a:buChar char="•"/>
            </a:pPr>
            <a:r>
              <a:rPr lang="en-US" sz="2400"/>
              <a:t>Analysis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Conclusion</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Road ahead</a:t>
            </a:r>
            <a:endParaRPr/>
          </a:p>
          <a:p>
            <a:pPr indent="-101600" lvl="0" marL="228600" rtl="0" algn="l">
              <a:lnSpc>
                <a:spcPct val="90000"/>
              </a:lnSpc>
              <a:spcBef>
                <a:spcPts val="1000"/>
              </a:spcBef>
              <a:spcAft>
                <a:spcPts val="0"/>
              </a:spcAft>
              <a:buClr>
                <a:schemeClr val="dk1"/>
              </a:buClr>
              <a:buSzPts val="2000"/>
              <a:buNone/>
            </a:pPr>
            <a:r>
              <a:t/>
            </a:r>
            <a:endParaRPr>
              <a:solidFill>
                <a:srgbClr val="A5A5A5"/>
              </a:solidFill>
            </a:endParaRPr>
          </a:p>
        </p:txBody>
      </p:sp>
      <p:sp>
        <p:nvSpPr>
          <p:cNvPr id="252" name="Google Shape;252;p16"/>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17"/>
          <p:cNvSpPr txBox="1"/>
          <p:nvPr>
            <p:ph type="title"/>
          </p:nvPr>
        </p:nvSpPr>
        <p:spPr>
          <a:xfrm>
            <a:off x="838200" y="406987"/>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Font typeface="Calibri"/>
              <a:buNone/>
            </a:pPr>
            <a:r>
              <a:rPr lang="en-US" sz="2400"/>
              <a:t>Airbnbs are concentrated largely in Manhattan, Brooklyn and Queens</a:t>
            </a:r>
            <a:endParaRPr/>
          </a:p>
        </p:txBody>
      </p:sp>
      <p:pic>
        <p:nvPicPr>
          <p:cNvPr id="258" name="Google Shape;258;p17"/>
          <p:cNvPicPr preferRelativeResize="0"/>
          <p:nvPr/>
        </p:nvPicPr>
        <p:blipFill rotWithShape="1">
          <a:blip r:embed="rId3">
            <a:alphaModFix/>
          </a:blip>
          <a:srcRect b="0" l="0" r="0" t="0"/>
          <a:stretch/>
        </p:blipFill>
        <p:spPr>
          <a:xfrm>
            <a:off x="127000" y="-6096000"/>
            <a:ext cx="3175000" cy="3022600"/>
          </a:xfrm>
          <a:prstGeom prst="rect">
            <a:avLst/>
          </a:prstGeom>
          <a:noFill/>
          <a:ln>
            <a:noFill/>
          </a:ln>
        </p:spPr>
      </p:pic>
      <p:sp>
        <p:nvSpPr>
          <p:cNvPr id="259" name="Google Shape;259;p17"/>
          <p:cNvSpPr txBox="1"/>
          <p:nvPr/>
        </p:nvSpPr>
        <p:spPr>
          <a:xfrm>
            <a:off x="8019653" y="1862072"/>
            <a:ext cx="3689400" cy="2801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200">
                <a:solidFill>
                  <a:schemeClr val="dk1"/>
                </a:solidFill>
                <a:latin typeface="Calibri"/>
                <a:ea typeface="Calibri"/>
                <a:cs typeface="Calibri"/>
                <a:sym typeface="Calibri"/>
              </a:rPr>
              <a:t>For our analysis, we looked at the top 3 Airbnb neighborhoods in the top 3 boroughs – </a:t>
            </a:r>
            <a:r>
              <a:rPr b="1" lang="en-US" sz="2200">
                <a:solidFill>
                  <a:schemeClr val="dk1"/>
                </a:solidFill>
                <a:latin typeface="Calibri"/>
                <a:ea typeface="Calibri"/>
                <a:cs typeface="Calibri"/>
                <a:sym typeface="Calibri"/>
              </a:rPr>
              <a:t>Manhattan, Brooklyn and Queens.</a:t>
            </a:r>
            <a:r>
              <a:rPr lang="en-US" sz="2200">
                <a:solidFill>
                  <a:schemeClr val="dk1"/>
                </a:solidFill>
                <a:latin typeface="Calibri"/>
                <a:ea typeface="Calibri"/>
                <a:cs typeface="Calibri"/>
                <a:sym typeface="Calibri"/>
              </a:rPr>
              <a:t> We then went on to focus on the crimes within these neighborhoods</a:t>
            </a:r>
            <a:endParaRPr b="0" sz="2200">
              <a:solidFill>
                <a:schemeClr val="dk1"/>
              </a:solidFill>
              <a:latin typeface="Calibri"/>
              <a:ea typeface="Calibri"/>
              <a:cs typeface="Calibri"/>
              <a:sym typeface="Calibri"/>
            </a:endParaRPr>
          </a:p>
        </p:txBody>
      </p:sp>
      <p:pic>
        <p:nvPicPr>
          <p:cNvPr id="260" name="Google Shape;260;p17"/>
          <p:cNvPicPr preferRelativeResize="0"/>
          <p:nvPr/>
        </p:nvPicPr>
        <p:blipFill rotWithShape="1">
          <a:blip r:embed="rId4">
            <a:alphaModFix/>
          </a:blip>
          <a:srcRect b="0" l="0" r="0" t="0"/>
          <a:stretch/>
        </p:blipFill>
        <p:spPr>
          <a:xfrm>
            <a:off x="838200" y="1417320"/>
            <a:ext cx="3319273" cy="3472043"/>
          </a:xfrm>
          <a:prstGeom prst="rect">
            <a:avLst/>
          </a:prstGeom>
          <a:noFill/>
          <a:ln>
            <a:noFill/>
          </a:ln>
        </p:spPr>
      </p:pic>
      <p:pic>
        <p:nvPicPr>
          <p:cNvPr descr="Map&#10;&#10;Description automatically generated" id="261" name="Google Shape;261;p17"/>
          <p:cNvPicPr preferRelativeResize="0"/>
          <p:nvPr/>
        </p:nvPicPr>
        <p:blipFill rotWithShape="1">
          <a:blip r:embed="rId5">
            <a:alphaModFix/>
          </a:blip>
          <a:srcRect b="1639" l="9204" r="0" t="10929"/>
          <a:stretch/>
        </p:blipFill>
        <p:spPr>
          <a:xfrm>
            <a:off x="4276345" y="1536262"/>
            <a:ext cx="3307701" cy="3353101"/>
          </a:xfrm>
          <a:prstGeom prst="rect">
            <a:avLst/>
          </a:prstGeom>
          <a:noFill/>
          <a:ln>
            <a:noFill/>
          </a:ln>
        </p:spPr>
      </p:pic>
      <p:sp>
        <p:nvSpPr>
          <p:cNvPr id="262" name="Google Shape;262;p17"/>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18"/>
          <p:cNvSpPr txBox="1"/>
          <p:nvPr>
            <p:ph type="title"/>
          </p:nvPr>
        </p:nvSpPr>
        <p:spPr>
          <a:xfrm>
            <a:off x="838200" y="361267"/>
            <a:ext cx="10515600" cy="65900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2400"/>
              <a:buFont typeface="Calibri"/>
              <a:buNone/>
            </a:pPr>
            <a:r>
              <a:rPr lang="en-US" sz="2400"/>
              <a:t>Word cloud analysis to see if any keywords related to crime (e.g., ‘safe’) appear in the description</a:t>
            </a:r>
            <a:endParaRPr/>
          </a:p>
        </p:txBody>
      </p:sp>
      <p:pic>
        <p:nvPicPr>
          <p:cNvPr id="268" name="Google Shape;268;p18"/>
          <p:cNvPicPr preferRelativeResize="0"/>
          <p:nvPr/>
        </p:nvPicPr>
        <p:blipFill rotWithShape="1">
          <a:blip r:embed="rId3">
            <a:alphaModFix/>
          </a:blip>
          <a:srcRect b="0" l="0" r="0" t="0"/>
          <a:stretch/>
        </p:blipFill>
        <p:spPr>
          <a:xfrm>
            <a:off x="127000" y="-6096000"/>
            <a:ext cx="3175000" cy="3022600"/>
          </a:xfrm>
          <a:prstGeom prst="rect">
            <a:avLst/>
          </a:prstGeom>
          <a:noFill/>
          <a:ln>
            <a:noFill/>
          </a:ln>
        </p:spPr>
      </p:pic>
      <p:sp>
        <p:nvSpPr>
          <p:cNvPr id="269" name="Google Shape;269;p18"/>
          <p:cNvSpPr txBox="1"/>
          <p:nvPr/>
        </p:nvSpPr>
        <p:spPr>
          <a:xfrm>
            <a:off x="7728219" y="1067443"/>
            <a:ext cx="3861900" cy="3817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200">
                <a:solidFill>
                  <a:schemeClr val="dk1"/>
                </a:solidFill>
                <a:latin typeface="Calibri"/>
                <a:ea typeface="Calibri"/>
                <a:cs typeface="Calibri"/>
                <a:sym typeface="Calibri"/>
              </a:rPr>
              <a:t>The most common words in the description </a:t>
            </a:r>
            <a:r>
              <a:rPr b="1" lang="en-US" sz="2200">
                <a:solidFill>
                  <a:schemeClr val="dk1"/>
                </a:solidFill>
                <a:latin typeface="Calibri"/>
                <a:ea typeface="Calibri"/>
                <a:cs typeface="Calibri"/>
                <a:sym typeface="Calibri"/>
              </a:rPr>
              <a:t>relate to the Airbnb itself in terms of living room, bed size, location, etc.</a:t>
            </a:r>
            <a:endParaRPr b="1" sz="2200"/>
          </a:p>
          <a:p>
            <a:pPr indent="0" lvl="0" marL="0" marR="0" rtl="0" algn="l">
              <a:spcBef>
                <a:spcPts val="0"/>
              </a:spcBef>
              <a:spcAft>
                <a:spcPts val="0"/>
              </a:spcAft>
              <a:buNone/>
            </a:pPr>
            <a:r>
              <a:rPr lang="en-US" sz="2200">
                <a:solidFill>
                  <a:schemeClr val="dk1"/>
                </a:solidFill>
                <a:latin typeface="Calibri"/>
                <a:ea typeface="Calibri"/>
                <a:cs typeface="Calibri"/>
                <a:sym typeface="Calibri"/>
              </a:rPr>
              <a:t>Manhattan was part of the word cloud but interestingly, the </a:t>
            </a:r>
            <a:r>
              <a:rPr b="1" lang="en-US" sz="2200">
                <a:solidFill>
                  <a:schemeClr val="dk1"/>
                </a:solidFill>
                <a:latin typeface="Calibri"/>
                <a:ea typeface="Calibri"/>
                <a:cs typeface="Calibri"/>
                <a:sym typeface="Calibri"/>
              </a:rPr>
              <a:t>landmarks in Manhattan</a:t>
            </a:r>
            <a:r>
              <a:rPr lang="en-US" sz="2200">
                <a:solidFill>
                  <a:schemeClr val="dk1"/>
                </a:solidFill>
                <a:latin typeface="Calibri"/>
                <a:ea typeface="Calibri"/>
                <a:cs typeface="Calibri"/>
                <a:sym typeface="Calibri"/>
              </a:rPr>
              <a:t> were </a:t>
            </a:r>
            <a:r>
              <a:rPr b="1" lang="en-US" sz="2200">
                <a:solidFill>
                  <a:schemeClr val="dk1"/>
                </a:solidFill>
                <a:latin typeface="Calibri"/>
                <a:ea typeface="Calibri"/>
                <a:cs typeface="Calibri"/>
                <a:sym typeface="Calibri"/>
              </a:rPr>
              <a:t>mentioned very frequently</a:t>
            </a:r>
            <a:r>
              <a:rPr lang="en-US" sz="2200">
                <a:solidFill>
                  <a:schemeClr val="dk1"/>
                </a:solidFill>
                <a:latin typeface="Calibri"/>
                <a:ea typeface="Calibri"/>
                <a:cs typeface="Calibri"/>
                <a:sym typeface="Calibri"/>
              </a:rPr>
              <a:t> as well, confirming that </a:t>
            </a:r>
            <a:r>
              <a:rPr b="1" lang="en-US" sz="2200">
                <a:solidFill>
                  <a:schemeClr val="dk1"/>
                </a:solidFill>
                <a:latin typeface="Calibri"/>
                <a:ea typeface="Calibri"/>
                <a:cs typeface="Calibri"/>
                <a:sym typeface="Calibri"/>
              </a:rPr>
              <a:t>Manhattan has the highest concentration of Airbnbs</a:t>
            </a:r>
            <a:r>
              <a:rPr lang="en-US" sz="2200">
                <a:solidFill>
                  <a:schemeClr val="dk1"/>
                </a:solidFill>
                <a:latin typeface="Calibri"/>
                <a:ea typeface="Calibri"/>
                <a:cs typeface="Calibri"/>
                <a:sym typeface="Calibri"/>
              </a:rPr>
              <a:t>.</a:t>
            </a:r>
            <a:endParaRPr b="0" sz="2200">
              <a:solidFill>
                <a:schemeClr val="dk1"/>
              </a:solidFill>
              <a:latin typeface="Calibri"/>
              <a:ea typeface="Calibri"/>
              <a:cs typeface="Calibri"/>
              <a:sym typeface="Calibri"/>
            </a:endParaRPr>
          </a:p>
        </p:txBody>
      </p:sp>
      <p:pic>
        <p:nvPicPr>
          <p:cNvPr id="270" name="Google Shape;270;p18"/>
          <p:cNvPicPr preferRelativeResize="0"/>
          <p:nvPr/>
        </p:nvPicPr>
        <p:blipFill rotWithShape="1">
          <a:blip r:embed="rId4">
            <a:alphaModFix/>
          </a:blip>
          <a:srcRect b="0" l="0" r="0" t="0"/>
          <a:stretch/>
        </p:blipFill>
        <p:spPr>
          <a:xfrm>
            <a:off x="751500" y="1505325"/>
            <a:ext cx="6678624" cy="3379325"/>
          </a:xfrm>
          <a:prstGeom prst="rect">
            <a:avLst/>
          </a:prstGeom>
          <a:noFill/>
          <a:ln>
            <a:noFill/>
          </a:ln>
        </p:spPr>
      </p:pic>
      <p:sp>
        <p:nvSpPr>
          <p:cNvPr id="271" name="Google Shape;271;p18"/>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Key Findings</a:t>
            </a:r>
            <a:endParaRPr/>
          </a:p>
        </p:txBody>
      </p:sp>
      <p:sp>
        <p:nvSpPr>
          <p:cNvPr id="96" name="Google Shape;96;p2"/>
          <p:cNvSpPr txBox="1"/>
          <p:nvPr>
            <p:ph idx="1" type="body"/>
          </p:nvPr>
        </p:nvSpPr>
        <p:spPr>
          <a:xfrm>
            <a:off x="838200" y="1335024"/>
            <a:ext cx="10515600" cy="4841939"/>
          </a:xfrm>
          <a:prstGeom prst="rect">
            <a:avLst/>
          </a:prstGeom>
          <a:noFill/>
          <a:ln>
            <a:noFill/>
          </a:ln>
        </p:spPr>
        <p:txBody>
          <a:bodyPr anchorCtr="0" anchor="t" bIns="45700" lIns="91425" spcFirstLastPara="1" rIns="91425" wrap="square" tIns="45700">
            <a:normAutofit/>
          </a:bodyPr>
          <a:lstStyle/>
          <a:p>
            <a:pPr indent="-266700" lvl="0" marL="228600" rtl="0" algn="l">
              <a:spcBef>
                <a:spcPts val="0"/>
              </a:spcBef>
              <a:spcAft>
                <a:spcPts val="0"/>
              </a:spcAft>
              <a:buSzPts val="2400"/>
              <a:buChar char="•"/>
            </a:pPr>
            <a:r>
              <a:rPr lang="en-US" sz="2400"/>
              <a:t>Manhattan &amp; Brooklyn have the highest concentration of Airbnb rental homes</a:t>
            </a:r>
            <a:endParaRPr sz="2400"/>
          </a:p>
          <a:p>
            <a:pPr indent="-266700" lvl="0" marL="228600" rtl="0" algn="l">
              <a:spcBef>
                <a:spcPts val="0"/>
              </a:spcBef>
              <a:spcAft>
                <a:spcPts val="0"/>
              </a:spcAft>
              <a:buSzPts val="2400"/>
              <a:buChar char="•"/>
            </a:pPr>
            <a:r>
              <a:rPr lang="en-US" sz="2400"/>
              <a:t>Crimes have gone down in the Airbnb hotspots across NYC</a:t>
            </a:r>
            <a:endParaRPr sz="2400"/>
          </a:p>
          <a:p>
            <a:pPr indent="-266700" lvl="0" marL="228600" rtl="0" algn="l">
              <a:spcBef>
                <a:spcPts val="0"/>
              </a:spcBef>
              <a:spcAft>
                <a:spcPts val="0"/>
              </a:spcAft>
              <a:buSzPts val="2400"/>
              <a:buChar char="•"/>
            </a:pPr>
            <a:r>
              <a:rPr lang="en-US" sz="2400"/>
              <a:t>The crimes mentioned in NYC are NOT the highest during the busiest months for Airbnbs</a:t>
            </a:r>
            <a:endParaRPr sz="2400"/>
          </a:p>
          <a:p>
            <a:pPr indent="-266700" lvl="0" marL="228600" rtl="0" algn="l">
              <a:spcBef>
                <a:spcPts val="0"/>
              </a:spcBef>
              <a:spcAft>
                <a:spcPts val="0"/>
              </a:spcAft>
              <a:buSzPts val="2400"/>
              <a:buChar char="•"/>
            </a:pPr>
            <a:r>
              <a:rPr lang="en-US" sz="2400"/>
              <a:t>Lower rated listings with ‘safe’ in the description do not have a statistically significant difference in ratings compared to when ‘safe’ is not mentioned.</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p:txBody>
      </p:sp>
      <p:sp>
        <p:nvSpPr>
          <p:cNvPr id="97" name="Google Shape;97;p2"/>
          <p:cNvSpPr/>
          <p:nvPr/>
        </p:nvSpPr>
        <p:spPr>
          <a:xfrm>
            <a:off x="1900800" y="3882725"/>
            <a:ext cx="8390400" cy="104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90000"/>
              </a:lnSpc>
              <a:spcBef>
                <a:spcPts val="0"/>
              </a:spcBef>
              <a:spcAft>
                <a:spcPts val="0"/>
              </a:spcAft>
              <a:buClr>
                <a:schemeClr val="dk1"/>
              </a:buClr>
              <a:buSzPts val="1100"/>
              <a:buFont typeface="Arial"/>
              <a:buNone/>
            </a:pPr>
            <a:r>
              <a:rPr b="1" lang="en-US" sz="2400">
                <a:solidFill>
                  <a:schemeClr val="dk1"/>
                </a:solidFill>
                <a:latin typeface="Calibri"/>
                <a:ea typeface="Calibri"/>
                <a:cs typeface="Calibri"/>
                <a:sym typeface="Calibri"/>
              </a:rPr>
              <a:t>NYC Crimes are</a:t>
            </a:r>
            <a:r>
              <a:rPr b="1" lang="en-US" sz="2400">
                <a:solidFill>
                  <a:schemeClr val="dk1"/>
                </a:solidFill>
                <a:latin typeface="Calibri"/>
                <a:ea typeface="Calibri"/>
                <a:cs typeface="Calibri"/>
                <a:sym typeface="Calibri"/>
              </a:rPr>
              <a:t> not correlated with Airbnb growth</a:t>
            </a:r>
            <a:endParaRPr b="1"/>
          </a:p>
        </p:txBody>
      </p:sp>
      <p:sp>
        <p:nvSpPr>
          <p:cNvPr id="98" name="Google Shape;98;p2"/>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pic>
        <p:nvPicPr>
          <p:cNvPr id="276" name="Google Shape;276;p19"/>
          <p:cNvPicPr preferRelativeResize="0"/>
          <p:nvPr/>
        </p:nvPicPr>
        <p:blipFill rotWithShape="1">
          <a:blip r:embed="rId3">
            <a:alphaModFix/>
          </a:blip>
          <a:srcRect b="0" l="806" r="731" t="0"/>
          <a:stretch/>
        </p:blipFill>
        <p:spPr>
          <a:xfrm>
            <a:off x="906125" y="1206101"/>
            <a:ext cx="9316451" cy="4113800"/>
          </a:xfrm>
          <a:prstGeom prst="rect">
            <a:avLst/>
          </a:prstGeom>
          <a:noFill/>
          <a:ln>
            <a:noFill/>
          </a:ln>
        </p:spPr>
      </p:pic>
      <p:sp>
        <p:nvSpPr>
          <p:cNvPr id="277" name="Google Shape;277;p19"/>
          <p:cNvSpPr txBox="1"/>
          <p:nvPr>
            <p:ph type="title"/>
          </p:nvPr>
        </p:nvSpPr>
        <p:spPr>
          <a:xfrm>
            <a:off x="838200" y="406987"/>
            <a:ext cx="10515600" cy="65900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2400"/>
              <a:buFont typeface="Calibri"/>
              <a:buNone/>
            </a:pPr>
            <a:r>
              <a:rPr lang="en-US" sz="2400"/>
              <a:t>The growth rate of Airbnb listings in top neighborhoods is on the decline</a:t>
            </a:r>
            <a:endParaRPr sz="1800"/>
          </a:p>
        </p:txBody>
      </p:sp>
      <p:pic>
        <p:nvPicPr>
          <p:cNvPr id="278" name="Google Shape;278;p19"/>
          <p:cNvPicPr preferRelativeResize="0"/>
          <p:nvPr/>
        </p:nvPicPr>
        <p:blipFill rotWithShape="1">
          <a:blip r:embed="rId4">
            <a:alphaModFix/>
          </a:blip>
          <a:srcRect b="0" l="0" r="0" t="0"/>
          <a:stretch/>
        </p:blipFill>
        <p:spPr>
          <a:xfrm>
            <a:off x="127000" y="-6096000"/>
            <a:ext cx="3175000" cy="3022600"/>
          </a:xfrm>
          <a:prstGeom prst="rect">
            <a:avLst/>
          </a:prstGeom>
          <a:noFill/>
          <a:ln>
            <a:noFill/>
          </a:ln>
        </p:spPr>
      </p:pic>
      <p:sp>
        <p:nvSpPr>
          <p:cNvPr id="279" name="Google Shape;279;p19"/>
          <p:cNvSpPr txBox="1"/>
          <p:nvPr/>
        </p:nvSpPr>
        <p:spPr>
          <a:xfrm>
            <a:off x="6897975" y="3612700"/>
            <a:ext cx="4555800" cy="144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lang="en-US" sz="2200">
                <a:solidFill>
                  <a:schemeClr val="dk1"/>
                </a:solidFill>
                <a:latin typeface="Calibri"/>
                <a:ea typeface="Calibri"/>
                <a:cs typeface="Calibri"/>
                <a:sym typeface="Calibri"/>
              </a:rPr>
              <a:t>Even though the overall count of Airbnb listings in the top neighborhoods </a:t>
            </a:r>
            <a:r>
              <a:rPr lang="en-US" sz="2200">
                <a:solidFill>
                  <a:schemeClr val="dk1"/>
                </a:solidFill>
                <a:latin typeface="Calibri"/>
                <a:ea typeface="Calibri"/>
                <a:cs typeface="Calibri"/>
                <a:sym typeface="Calibri"/>
              </a:rPr>
              <a:t>increased</a:t>
            </a:r>
            <a:r>
              <a:rPr b="0" lang="en-US" sz="2200">
                <a:solidFill>
                  <a:schemeClr val="dk1"/>
                </a:solidFill>
                <a:latin typeface="Calibri"/>
                <a:ea typeface="Calibri"/>
                <a:cs typeface="Calibri"/>
                <a:sym typeface="Calibri"/>
              </a:rPr>
              <a:t>, the growth rate fell y-o-y from 2010-2018</a:t>
            </a:r>
            <a:endParaRPr b="0" sz="2200">
              <a:solidFill>
                <a:schemeClr val="dk1"/>
              </a:solidFill>
              <a:latin typeface="Calibri"/>
              <a:ea typeface="Calibri"/>
              <a:cs typeface="Calibri"/>
              <a:sym typeface="Calibri"/>
            </a:endParaRPr>
          </a:p>
        </p:txBody>
      </p:sp>
      <p:sp>
        <p:nvSpPr>
          <p:cNvPr id="280" name="Google Shape;280;p19"/>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0"/>
          <p:cNvSpPr txBox="1"/>
          <p:nvPr>
            <p:ph type="title"/>
          </p:nvPr>
        </p:nvSpPr>
        <p:spPr>
          <a:xfrm>
            <a:off x="838200" y="406987"/>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Font typeface="Calibri"/>
              <a:buNone/>
            </a:pPr>
            <a:r>
              <a:rPr lang="en-US" sz="2400"/>
              <a:t>Crimes overall NYC have fallen from 2008 to 2020</a:t>
            </a:r>
            <a:endParaRPr sz="1800"/>
          </a:p>
        </p:txBody>
      </p:sp>
      <p:pic>
        <p:nvPicPr>
          <p:cNvPr id="286" name="Google Shape;286;p20"/>
          <p:cNvPicPr preferRelativeResize="0"/>
          <p:nvPr/>
        </p:nvPicPr>
        <p:blipFill rotWithShape="1">
          <a:blip r:embed="rId3">
            <a:alphaModFix/>
          </a:blip>
          <a:srcRect b="0" l="0" r="0" t="0"/>
          <a:stretch/>
        </p:blipFill>
        <p:spPr>
          <a:xfrm>
            <a:off x="127000" y="-6096000"/>
            <a:ext cx="3175000" cy="3022600"/>
          </a:xfrm>
          <a:prstGeom prst="rect">
            <a:avLst/>
          </a:prstGeom>
          <a:noFill/>
          <a:ln>
            <a:noFill/>
          </a:ln>
        </p:spPr>
      </p:pic>
      <p:sp>
        <p:nvSpPr>
          <p:cNvPr id="287" name="Google Shape;287;p20"/>
          <p:cNvSpPr txBox="1"/>
          <p:nvPr/>
        </p:nvSpPr>
        <p:spPr>
          <a:xfrm>
            <a:off x="9979175" y="2899500"/>
            <a:ext cx="2212800" cy="347850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200">
                <a:solidFill>
                  <a:schemeClr val="dk1"/>
                </a:solidFill>
                <a:latin typeface="Calibri"/>
                <a:ea typeface="Calibri"/>
                <a:cs typeface="Calibri"/>
                <a:sym typeface="Calibri"/>
              </a:rPr>
              <a:t>The </a:t>
            </a:r>
            <a:r>
              <a:rPr b="1" lang="en-US" sz="2200">
                <a:solidFill>
                  <a:schemeClr val="dk1"/>
                </a:solidFill>
                <a:latin typeface="Calibri"/>
                <a:ea typeface="Calibri"/>
                <a:cs typeface="Calibri"/>
                <a:sym typeface="Calibri"/>
              </a:rPr>
              <a:t>count of crimes has fallen in NYC year on year</a:t>
            </a:r>
            <a:r>
              <a:rPr lang="en-US" sz="2200">
                <a:solidFill>
                  <a:schemeClr val="dk1"/>
                </a:solidFill>
                <a:latin typeface="Calibri"/>
                <a:ea typeface="Calibri"/>
                <a:cs typeface="Calibri"/>
                <a:sym typeface="Calibri"/>
              </a:rPr>
              <a:t> with 2020 constituting the lowest crime rates, perhaps due to the Covid-19 outbreak</a:t>
            </a:r>
            <a:endParaRPr b="0" sz="2200">
              <a:solidFill>
                <a:schemeClr val="dk1"/>
              </a:solidFill>
              <a:latin typeface="Calibri"/>
              <a:ea typeface="Calibri"/>
              <a:cs typeface="Calibri"/>
              <a:sym typeface="Calibri"/>
            </a:endParaRPr>
          </a:p>
        </p:txBody>
      </p:sp>
      <p:pic>
        <p:nvPicPr>
          <p:cNvPr id="288" name="Google Shape;288;p20"/>
          <p:cNvPicPr preferRelativeResize="0"/>
          <p:nvPr/>
        </p:nvPicPr>
        <p:blipFill rotWithShape="1">
          <a:blip r:embed="rId4">
            <a:alphaModFix/>
          </a:blip>
          <a:srcRect b="0" l="0" r="0" t="0"/>
          <a:stretch/>
        </p:blipFill>
        <p:spPr>
          <a:xfrm>
            <a:off x="838200" y="1003075"/>
            <a:ext cx="9204651" cy="5602926"/>
          </a:xfrm>
          <a:prstGeom prst="rect">
            <a:avLst/>
          </a:prstGeom>
          <a:noFill/>
          <a:ln>
            <a:noFill/>
          </a:ln>
        </p:spPr>
      </p:pic>
      <p:sp>
        <p:nvSpPr>
          <p:cNvPr id="289" name="Google Shape;289;p20"/>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1"/>
          <p:cNvSpPr txBox="1"/>
          <p:nvPr>
            <p:ph type="title"/>
          </p:nvPr>
        </p:nvSpPr>
        <p:spPr>
          <a:xfrm>
            <a:off x="838200" y="178387"/>
            <a:ext cx="10515600" cy="6591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2400"/>
              <a:buFont typeface="Calibri"/>
              <a:buNone/>
            </a:pPr>
            <a:r>
              <a:rPr lang="en-US" sz="2400"/>
              <a:t>Crime rates decreased in the top neighborhoods with an increase in the count of Airbnb listings</a:t>
            </a:r>
            <a:endParaRPr sz="1800"/>
          </a:p>
        </p:txBody>
      </p:sp>
      <p:pic>
        <p:nvPicPr>
          <p:cNvPr id="295" name="Google Shape;295;p21"/>
          <p:cNvPicPr preferRelativeResize="0"/>
          <p:nvPr/>
        </p:nvPicPr>
        <p:blipFill rotWithShape="1">
          <a:blip r:embed="rId3">
            <a:alphaModFix/>
          </a:blip>
          <a:srcRect b="0" l="0" r="0" t="0"/>
          <a:stretch/>
        </p:blipFill>
        <p:spPr>
          <a:xfrm>
            <a:off x="127000" y="-6096000"/>
            <a:ext cx="3175000" cy="3022600"/>
          </a:xfrm>
          <a:prstGeom prst="rect">
            <a:avLst/>
          </a:prstGeom>
          <a:noFill/>
          <a:ln>
            <a:noFill/>
          </a:ln>
        </p:spPr>
      </p:pic>
      <p:sp>
        <p:nvSpPr>
          <p:cNvPr id="296" name="Google Shape;296;p21"/>
          <p:cNvSpPr txBox="1"/>
          <p:nvPr/>
        </p:nvSpPr>
        <p:spPr>
          <a:xfrm>
            <a:off x="8510943" y="4053893"/>
            <a:ext cx="3395400" cy="1785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200">
                <a:solidFill>
                  <a:schemeClr val="dk1"/>
                </a:solidFill>
                <a:latin typeface="Calibri"/>
                <a:ea typeface="Calibri"/>
                <a:cs typeface="Calibri"/>
                <a:sym typeface="Calibri"/>
              </a:rPr>
              <a:t>In the top neighborhoods across all 5 boroughs, as the count of Airbnbs increased y-o-y, the crime rates were falling</a:t>
            </a:r>
            <a:endParaRPr b="0" sz="2200">
              <a:solidFill>
                <a:schemeClr val="dk1"/>
              </a:solidFill>
              <a:latin typeface="Calibri"/>
              <a:ea typeface="Calibri"/>
              <a:cs typeface="Calibri"/>
              <a:sym typeface="Calibri"/>
            </a:endParaRPr>
          </a:p>
        </p:txBody>
      </p:sp>
      <p:grpSp>
        <p:nvGrpSpPr>
          <p:cNvPr id="297" name="Google Shape;297;p21"/>
          <p:cNvGrpSpPr/>
          <p:nvPr/>
        </p:nvGrpSpPr>
        <p:grpSpPr>
          <a:xfrm>
            <a:off x="228607" y="840456"/>
            <a:ext cx="11754948" cy="6017356"/>
            <a:chOff x="152399" y="438150"/>
            <a:chExt cx="9024912" cy="4069080"/>
          </a:xfrm>
        </p:grpSpPr>
        <p:pic>
          <p:nvPicPr>
            <p:cNvPr descr="Chart, line chart, histogram&#10;&#10;Description automatically generated" id="298" name="Google Shape;298;p21"/>
            <p:cNvPicPr preferRelativeResize="0"/>
            <p:nvPr/>
          </p:nvPicPr>
          <p:blipFill rotWithShape="1">
            <a:blip r:embed="rId4">
              <a:alphaModFix/>
            </a:blip>
            <a:srcRect b="0" l="0" r="0" t="0"/>
            <a:stretch/>
          </p:blipFill>
          <p:spPr>
            <a:xfrm>
              <a:off x="3231827" y="438150"/>
              <a:ext cx="2977890" cy="2011680"/>
            </a:xfrm>
            <a:prstGeom prst="rect">
              <a:avLst/>
            </a:prstGeom>
            <a:noFill/>
            <a:ln>
              <a:noFill/>
            </a:ln>
          </p:spPr>
        </p:pic>
        <p:pic>
          <p:nvPicPr>
            <p:cNvPr descr="Chart, line chart, histogram&#10;&#10;Description automatically generated" id="299" name="Google Shape;299;p21"/>
            <p:cNvPicPr preferRelativeResize="0"/>
            <p:nvPr/>
          </p:nvPicPr>
          <p:blipFill rotWithShape="1">
            <a:blip r:embed="rId5">
              <a:alphaModFix/>
            </a:blip>
            <a:srcRect b="0" l="0" r="0" t="3684"/>
            <a:stretch/>
          </p:blipFill>
          <p:spPr>
            <a:xfrm>
              <a:off x="152400" y="438150"/>
              <a:ext cx="3034882" cy="2011680"/>
            </a:xfrm>
            <a:prstGeom prst="rect">
              <a:avLst/>
            </a:prstGeom>
            <a:noFill/>
            <a:ln>
              <a:noFill/>
            </a:ln>
          </p:spPr>
        </p:pic>
        <p:pic>
          <p:nvPicPr>
            <p:cNvPr descr="Chart, line chart&#10;&#10;Description automatically generated" id="300" name="Google Shape;300;p21"/>
            <p:cNvPicPr preferRelativeResize="0"/>
            <p:nvPr/>
          </p:nvPicPr>
          <p:blipFill rotWithShape="1">
            <a:blip r:embed="rId6">
              <a:alphaModFix/>
            </a:blip>
            <a:srcRect b="0" l="0" r="0" t="0"/>
            <a:stretch/>
          </p:blipFill>
          <p:spPr>
            <a:xfrm>
              <a:off x="6254262" y="438150"/>
              <a:ext cx="2923049" cy="2011680"/>
            </a:xfrm>
            <a:prstGeom prst="rect">
              <a:avLst/>
            </a:prstGeom>
            <a:noFill/>
            <a:ln>
              <a:noFill/>
            </a:ln>
          </p:spPr>
        </p:pic>
        <p:pic>
          <p:nvPicPr>
            <p:cNvPr descr="Chart, line chart, histogram&#10;&#10;Description automatically generated" id="301" name="Google Shape;301;p21"/>
            <p:cNvPicPr preferRelativeResize="0"/>
            <p:nvPr/>
          </p:nvPicPr>
          <p:blipFill rotWithShape="1">
            <a:blip r:embed="rId7">
              <a:alphaModFix/>
            </a:blip>
            <a:srcRect b="0" l="0" r="0" t="0"/>
            <a:stretch/>
          </p:blipFill>
          <p:spPr>
            <a:xfrm>
              <a:off x="152399" y="2495550"/>
              <a:ext cx="3034881" cy="2011680"/>
            </a:xfrm>
            <a:prstGeom prst="rect">
              <a:avLst/>
            </a:prstGeom>
            <a:noFill/>
            <a:ln>
              <a:noFill/>
            </a:ln>
          </p:spPr>
        </p:pic>
        <p:pic>
          <p:nvPicPr>
            <p:cNvPr descr="Chart, line chart&#10;&#10;Description automatically generated" id="302" name="Google Shape;302;p21"/>
            <p:cNvPicPr preferRelativeResize="0"/>
            <p:nvPr/>
          </p:nvPicPr>
          <p:blipFill rotWithShape="1">
            <a:blip r:embed="rId8">
              <a:alphaModFix/>
            </a:blip>
            <a:srcRect b="0" l="0" r="0" t="0"/>
            <a:stretch/>
          </p:blipFill>
          <p:spPr>
            <a:xfrm>
              <a:off x="3231826" y="2495550"/>
              <a:ext cx="2977891" cy="2011680"/>
            </a:xfrm>
            <a:prstGeom prst="rect">
              <a:avLst/>
            </a:prstGeom>
            <a:noFill/>
            <a:ln>
              <a:noFill/>
            </a:ln>
          </p:spPr>
        </p:pic>
      </p:grpSp>
      <p:sp>
        <p:nvSpPr>
          <p:cNvPr id="303" name="Google Shape;303;p21"/>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2"/>
          <p:cNvSpPr txBox="1"/>
          <p:nvPr>
            <p:ph type="title"/>
          </p:nvPr>
        </p:nvSpPr>
        <p:spPr>
          <a:xfrm>
            <a:off x="838200" y="397843"/>
            <a:ext cx="10515600" cy="65900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2400"/>
              <a:buFont typeface="Calibri"/>
              <a:buNone/>
            </a:pPr>
            <a:r>
              <a:rPr lang="en-US" sz="2400"/>
              <a:t>Crime rates decreased in the top neighborhoods with an increase in the count of Airbnb listings</a:t>
            </a:r>
            <a:endParaRPr sz="1800"/>
          </a:p>
        </p:txBody>
      </p:sp>
      <p:pic>
        <p:nvPicPr>
          <p:cNvPr id="309" name="Google Shape;309;p22"/>
          <p:cNvPicPr preferRelativeResize="0"/>
          <p:nvPr/>
        </p:nvPicPr>
        <p:blipFill rotWithShape="1">
          <a:blip r:embed="rId3">
            <a:alphaModFix/>
          </a:blip>
          <a:srcRect b="0" l="0" r="0" t="0"/>
          <a:stretch/>
        </p:blipFill>
        <p:spPr>
          <a:xfrm>
            <a:off x="127000" y="-6096000"/>
            <a:ext cx="3175000" cy="3022600"/>
          </a:xfrm>
          <a:prstGeom prst="rect">
            <a:avLst/>
          </a:prstGeom>
          <a:noFill/>
          <a:ln>
            <a:noFill/>
          </a:ln>
        </p:spPr>
      </p:pic>
      <p:sp>
        <p:nvSpPr>
          <p:cNvPr id="310" name="Google Shape;310;p22"/>
          <p:cNvSpPr txBox="1"/>
          <p:nvPr/>
        </p:nvSpPr>
        <p:spPr>
          <a:xfrm>
            <a:off x="941832" y="4683506"/>
            <a:ext cx="105156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The major crime offense categories: Petit Larceny, Harassment, Criminal mischief, Assault 3 and grand larceny largely remained the same in count even though the overall crimes were falling </a:t>
            </a:r>
            <a:endParaRPr b="0" sz="2000">
              <a:solidFill>
                <a:schemeClr val="dk1"/>
              </a:solidFill>
              <a:latin typeface="Calibri"/>
              <a:ea typeface="Calibri"/>
              <a:cs typeface="Calibri"/>
              <a:sym typeface="Calibri"/>
            </a:endParaRPr>
          </a:p>
        </p:txBody>
      </p:sp>
      <p:pic>
        <p:nvPicPr>
          <p:cNvPr id="311" name="Google Shape;311;p22"/>
          <p:cNvPicPr preferRelativeResize="0"/>
          <p:nvPr/>
        </p:nvPicPr>
        <p:blipFill rotWithShape="1">
          <a:blip r:embed="rId4">
            <a:alphaModFix/>
          </a:blip>
          <a:srcRect b="0" l="861" r="0" t="5355"/>
          <a:stretch/>
        </p:blipFill>
        <p:spPr>
          <a:xfrm>
            <a:off x="941832" y="1188720"/>
            <a:ext cx="10515600" cy="3586861"/>
          </a:xfrm>
          <a:prstGeom prst="rect">
            <a:avLst/>
          </a:prstGeom>
          <a:noFill/>
          <a:ln>
            <a:noFill/>
          </a:ln>
        </p:spPr>
      </p:pic>
      <p:sp>
        <p:nvSpPr>
          <p:cNvPr id="312" name="Google Shape;312;p22"/>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23"/>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Agenda</a:t>
            </a:r>
            <a:endParaRPr/>
          </a:p>
        </p:txBody>
      </p:sp>
      <p:sp>
        <p:nvSpPr>
          <p:cNvPr id="318" name="Google Shape;318;p23"/>
          <p:cNvSpPr txBox="1"/>
          <p:nvPr>
            <p:ph idx="1" type="body"/>
          </p:nvPr>
        </p:nvSpPr>
        <p:spPr>
          <a:xfrm>
            <a:off x="838200" y="1335024"/>
            <a:ext cx="10515600" cy="484193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A5A5A5"/>
              </a:buClr>
              <a:buSzPts val="2000"/>
              <a:buChar char="•"/>
            </a:pPr>
            <a:r>
              <a:rPr lang="en-US">
                <a:solidFill>
                  <a:srgbClr val="A5A5A5"/>
                </a:solidFill>
              </a:rPr>
              <a:t>Problem Statement:</a:t>
            </a:r>
            <a:endParaRPr/>
          </a:p>
          <a:p>
            <a:pPr indent="-228600" lvl="1" marL="685800" rtl="0" algn="l">
              <a:lnSpc>
                <a:spcPct val="90000"/>
              </a:lnSpc>
              <a:spcBef>
                <a:spcPts val="500"/>
              </a:spcBef>
              <a:spcAft>
                <a:spcPts val="0"/>
              </a:spcAft>
              <a:buClr>
                <a:srgbClr val="A5A5A5"/>
              </a:buClr>
              <a:buSzPts val="1400"/>
              <a:buFont typeface="Noto Sans Symbols"/>
              <a:buChar char="▪"/>
            </a:pPr>
            <a:r>
              <a:rPr lang="en-US" sz="2000">
                <a:solidFill>
                  <a:srgbClr val="A5A5A5"/>
                </a:solidFill>
              </a:rPr>
              <a:t>Motivation</a:t>
            </a:r>
            <a:endParaRPr/>
          </a:p>
          <a:p>
            <a:pPr indent="-228600" lvl="1" marL="685800" rtl="0" algn="l">
              <a:lnSpc>
                <a:spcPct val="90000"/>
              </a:lnSpc>
              <a:spcBef>
                <a:spcPts val="500"/>
              </a:spcBef>
              <a:spcAft>
                <a:spcPts val="0"/>
              </a:spcAft>
              <a:buClr>
                <a:srgbClr val="A5A5A5"/>
              </a:buClr>
              <a:buSzPts val="1400"/>
              <a:buFont typeface="Noto Sans Symbols"/>
              <a:buChar char="▪"/>
            </a:pPr>
            <a:r>
              <a:rPr lang="en-US" sz="2000">
                <a:solidFill>
                  <a:srgbClr val="A5A5A5"/>
                </a:solidFill>
              </a:rPr>
              <a:t>Significance &amp; Value proposition</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Questions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Our findings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Analysis</a:t>
            </a:r>
            <a:endParaRPr/>
          </a:p>
          <a:p>
            <a:pPr indent="-228600" lvl="0" marL="228600" rtl="0" algn="l">
              <a:lnSpc>
                <a:spcPct val="90000"/>
              </a:lnSpc>
              <a:spcBef>
                <a:spcPts val="1000"/>
              </a:spcBef>
              <a:spcAft>
                <a:spcPts val="0"/>
              </a:spcAft>
              <a:buClr>
                <a:schemeClr val="dk1"/>
              </a:buClr>
              <a:buSzPts val="2400"/>
              <a:buChar char="•"/>
            </a:pPr>
            <a:r>
              <a:rPr lang="en-US" sz="2400"/>
              <a:t>Conclusion</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Road ahead</a:t>
            </a:r>
            <a:endParaRPr/>
          </a:p>
          <a:p>
            <a:pPr indent="-101600" lvl="0" marL="228600" rtl="0" algn="l">
              <a:lnSpc>
                <a:spcPct val="90000"/>
              </a:lnSpc>
              <a:spcBef>
                <a:spcPts val="1000"/>
              </a:spcBef>
              <a:spcAft>
                <a:spcPts val="0"/>
              </a:spcAft>
              <a:buClr>
                <a:schemeClr val="dk1"/>
              </a:buClr>
              <a:buSzPts val="2000"/>
              <a:buNone/>
            </a:pPr>
            <a:r>
              <a:t/>
            </a:r>
            <a:endParaRPr>
              <a:solidFill>
                <a:srgbClr val="A5A5A5"/>
              </a:solidFill>
            </a:endParaRPr>
          </a:p>
        </p:txBody>
      </p:sp>
      <p:sp>
        <p:nvSpPr>
          <p:cNvPr id="319" name="Google Shape;319;p23"/>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24"/>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Conclusion</a:t>
            </a:r>
            <a:endParaRPr/>
          </a:p>
        </p:txBody>
      </p:sp>
      <p:sp>
        <p:nvSpPr>
          <p:cNvPr id="325" name="Google Shape;325;p24"/>
          <p:cNvSpPr txBox="1"/>
          <p:nvPr>
            <p:ph idx="1" type="body"/>
          </p:nvPr>
        </p:nvSpPr>
        <p:spPr>
          <a:xfrm>
            <a:off x="838200" y="1448294"/>
            <a:ext cx="10515600" cy="3282600"/>
          </a:xfrm>
          <a:prstGeom prst="rect">
            <a:avLst/>
          </a:prstGeom>
          <a:noFill/>
          <a:ln>
            <a:noFill/>
          </a:ln>
        </p:spPr>
        <p:txBody>
          <a:bodyPr anchorCtr="0" anchor="t" bIns="45700" lIns="91425" spcFirstLastPara="1" rIns="91425" wrap="square" tIns="45700">
            <a:normAutofit lnSpcReduction="20000"/>
          </a:bodyPr>
          <a:lstStyle/>
          <a:p>
            <a:pPr indent="-468630" lvl="0" marL="457200" rtl="0" algn="l">
              <a:lnSpc>
                <a:spcPct val="90000"/>
              </a:lnSpc>
              <a:spcBef>
                <a:spcPts val="0"/>
              </a:spcBef>
              <a:spcAft>
                <a:spcPts val="0"/>
              </a:spcAft>
              <a:buClr>
                <a:schemeClr val="dk1"/>
              </a:buClr>
              <a:buSzPts val="2400"/>
              <a:buFont typeface="Calibri"/>
              <a:buAutoNum type="arabicParenR"/>
            </a:pPr>
            <a:r>
              <a:rPr lang="en-US" sz="2400"/>
              <a:t>Increase in Airbnb hotspots has NOT triggered crimes under the categories: offense against public order, dangerous weapons and robberies</a:t>
            </a:r>
            <a:endParaRPr/>
          </a:p>
          <a:p>
            <a:pPr indent="-468630" lvl="0" marL="457200" rtl="0" algn="l">
              <a:lnSpc>
                <a:spcPct val="90000"/>
              </a:lnSpc>
              <a:spcBef>
                <a:spcPts val="1000"/>
              </a:spcBef>
              <a:spcAft>
                <a:spcPts val="0"/>
              </a:spcAft>
              <a:buClr>
                <a:schemeClr val="dk1"/>
              </a:buClr>
              <a:buSzPts val="2400"/>
              <a:buFont typeface="Calibri"/>
              <a:buAutoNum type="arabicParenR"/>
            </a:pPr>
            <a:r>
              <a:rPr lang="en-US" sz="2400"/>
              <a:t>There is no </a:t>
            </a:r>
            <a:r>
              <a:rPr lang="en-US" sz="2400"/>
              <a:t>statistical</a:t>
            </a:r>
            <a:r>
              <a:rPr lang="en-US" sz="2400"/>
              <a:t> significance in the mentions of the word ‘safe’ and lower rated Airbnb listings</a:t>
            </a:r>
            <a:endParaRPr/>
          </a:p>
          <a:p>
            <a:pPr indent="-468630" lvl="0" marL="457200" rtl="0" algn="l">
              <a:lnSpc>
                <a:spcPct val="90000"/>
              </a:lnSpc>
              <a:spcBef>
                <a:spcPts val="1000"/>
              </a:spcBef>
              <a:spcAft>
                <a:spcPts val="0"/>
              </a:spcAft>
              <a:buClr>
                <a:schemeClr val="dk1"/>
              </a:buClr>
              <a:buSzPts val="2400"/>
              <a:buFont typeface="Calibri"/>
              <a:buAutoNum type="arabicParenR"/>
            </a:pPr>
            <a:r>
              <a:rPr lang="en-US" sz="2400"/>
              <a:t>Crimes have in fact gone down in the top Airbnb clusters</a:t>
            </a:r>
            <a:endParaRPr/>
          </a:p>
          <a:p>
            <a:pPr indent="-239077" lvl="1" marL="685800" rtl="0" algn="l">
              <a:lnSpc>
                <a:spcPct val="90000"/>
              </a:lnSpc>
              <a:spcBef>
                <a:spcPts val="500"/>
              </a:spcBef>
              <a:spcAft>
                <a:spcPts val="0"/>
              </a:spcAft>
              <a:buClr>
                <a:schemeClr val="dk1"/>
              </a:buClr>
              <a:buSzPts val="2200"/>
              <a:buChar char="•"/>
            </a:pPr>
            <a:r>
              <a:rPr lang="en-US" sz="2200"/>
              <a:t>This could perhaps be due to increased police patrol in and around the rental sharing homes</a:t>
            </a:r>
            <a:endParaRPr/>
          </a:p>
          <a:p>
            <a:pPr indent="-468630" lvl="0" marL="457200" rtl="0" algn="l">
              <a:lnSpc>
                <a:spcPct val="90000"/>
              </a:lnSpc>
              <a:spcBef>
                <a:spcPts val="1000"/>
              </a:spcBef>
              <a:spcAft>
                <a:spcPts val="0"/>
              </a:spcAft>
              <a:buClr>
                <a:schemeClr val="dk1"/>
              </a:buClr>
              <a:buSzPts val="2400"/>
              <a:buFont typeface="Calibri"/>
              <a:buAutoNum type="arabicParenR"/>
            </a:pPr>
            <a:r>
              <a:rPr lang="en-US" sz="2400"/>
              <a:t>Crimes are NOT the highest in the busiest </a:t>
            </a:r>
            <a:r>
              <a:rPr lang="en-US" sz="2400"/>
              <a:t>tourist</a:t>
            </a:r>
            <a:r>
              <a:rPr lang="en-US" sz="2400"/>
              <a:t> months</a:t>
            </a:r>
            <a:endParaRPr/>
          </a:p>
          <a:p>
            <a:pPr indent="-239077" lvl="1" marL="685800" rtl="0" algn="l">
              <a:lnSpc>
                <a:spcPct val="90000"/>
              </a:lnSpc>
              <a:spcBef>
                <a:spcPts val="500"/>
              </a:spcBef>
              <a:spcAft>
                <a:spcPts val="0"/>
              </a:spcAft>
              <a:buClr>
                <a:schemeClr val="dk1"/>
              </a:buClr>
              <a:buSzPts val="2200"/>
              <a:buChar char="•"/>
            </a:pPr>
            <a:r>
              <a:rPr lang="en-US" sz="2200"/>
              <a:t>According to our heatmap analysis, the Airbnb related crimes *, occurred most in months in which relatively fewer tourists visit NYC</a:t>
            </a:r>
            <a:endParaRPr sz="2200"/>
          </a:p>
        </p:txBody>
      </p:sp>
      <p:sp>
        <p:nvSpPr>
          <p:cNvPr id="326" name="Google Shape;326;p24"/>
          <p:cNvSpPr txBox="1"/>
          <p:nvPr/>
        </p:nvSpPr>
        <p:spPr>
          <a:xfrm>
            <a:off x="838200" y="4946906"/>
            <a:ext cx="4721352" cy="329182"/>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200"/>
              <a:buFont typeface="Arial"/>
              <a:buNone/>
            </a:pPr>
            <a:r>
              <a:rPr lang="en-US" sz="1200">
                <a:solidFill>
                  <a:schemeClr val="dk1"/>
                </a:solidFill>
                <a:latin typeface="Calibri"/>
                <a:ea typeface="Calibri"/>
                <a:cs typeface="Calibri"/>
                <a:sym typeface="Calibri"/>
              </a:rPr>
              <a:t>*Crimes occurring around Airbnb hotspots according to the </a:t>
            </a:r>
            <a:r>
              <a:rPr lang="en-US" sz="1200" u="sng">
                <a:solidFill>
                  <a:schemeClr val="dk1"/>
                </a:solidFill>
                <a:latin typeface="Calibri"/>
                <a:ea typeface="Calibri"/>
                <a:cs typeface="Calibri"/>
                <a:sym typeface="Calibri"/>
                <a:hlinkClick r:id="rId3">
                  <a:extLst>
                    <a:ext uri="{A12FA001-AC4F-418D-AE19-62706E023703}">
                      <ahyp:hlinkClr val="tx"/>
                    </a:ext>
                  </a:extLst>
                </a:hlinkClick>
              </a:rPr>
              <a:t>article</a:t>
            </a:r>
            <a:endParaRPr sz="1100">
              <a:solidFill>
                <a:srgbClr val="A5A5A5"/>
              </a:solidFill>
              <a:latin typeface="Calibri"/>
              <a:ea typeface="Calibri"/>
              <a:cs typeface="Calibri"/>
              <a:sym typeface="Calibri"/>
            </a:endParaRPr>
          </a:p>
        </p:txBody>
      </p:sp>
      <p:sp>
        <p:nvSpPr>
          <p:cNvPr id="327" name="Google Shape;327;p24"/>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25"/>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Agenda</a:t>
            </a:r>
            <a:endParaRPr/>
          </a:p>
        </p:txBody>
      </p:sp>
      <p:sp>
        <p:nvSpPr>
          <p:cNvPr id="333" name="Google Shape;333;p25"/>
          <p:cNvSpPr txBox="1"/>
          <p:nvPr>
            <p:ph idx="1" type="body"/>
          </p:nvPr>
        </p:nvSpPr>
        <p:spPr>
          <a:xfrm>
            <a:off x="838200" y="1335024"/>
            <a:ext cx="10515600" cy="484193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A5A5A5"/>
              </a:buClr>
              <a:buSzPts val="2000"/>
              <a:buChar char="•"/>
            </a:pPr>
            <a:r>
              <a:rPr lang="en-US">
                <a:solidFill>
                  <a:srgbClr val="A5A5A5"/>
                </a:solidFill>
              </a:rPr>
              <a:t>Problem Statement:</a:t>
            </a:r>
            <a:endParaRPr/>
          </a:p>
          <a:p>
            <a:pPr indent="-228600" lvl="1" marL="685800" rtl="0" algn="l">
              <a:lnSpc>
                <a:spcPct val="90000"/>
              </a:lnSpc>
              <a:spcBef>
                <a:spcPts val="500"/>
              </a:spcBef>
              <a:spcAft>
                <a:spcPts val="0"/>
              </a:spcAft>
              <a:buClr>
                <a:srgbClr val="A5A5A5"/>
              </a:buClr>
              <a:buSzPts val="1400"/>
              <a:buFont typeface="Noto Sans Symbols"/>
              <a:buChar char="▪"/>
            </a:pPr>
            <a:r>
              <a:rPr lang="en-US" sz="2000">
                <a:solidFill>
                  <a:srgbClr val="A5A5A5"/>
                </a:solidFill>
              </a:rPr>
              <a:t>Motivation</a:t>
            </a:r>
            <a:endParaRPr/>
          </a:p>
          <a:p>
            <a:pPr indent="-228600" lvl="1" marL="685800" rtl="0" algn="l">
              <a:lnSpc>
                <a:spcPct val="90000"/>
              </a:lnSpc>
              <a:spcBef>
                <a:spcPts val="500"/>
              </a:spcBef>
              <a:spcAft>
                <a:spcPts val="0"/>
              </a:spcAft>
              <a:buClr>
                <a:srgbClr val="A5A5A5"/>
              </a:buClr>
              <a:buSzPts val="1400"/>
              <a:buFont typeface="Noto Sans Symbols"/>
              <a:buChar char="▪"/>
            </a:pPr>
            <a:r>
              <a:rPr lang="en-US" sz="2000">
                <a:solidFill>
                  <a:srgbClr val="A5A5A5"/>
                </a:solidFill>
              </a:rPr>
              <a:t>Significance &amp; Value proposition</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Questions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Our findings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Analysis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Conclusion</a:t>
            </a:r>
            <a:endParaRPr/>
          </a:p>
          <a:p>
            <a:pPr indent="-228600" lvl="0" marL="228600" rtl="0" algn="l">
              <a:lnSpc>
                <a:spcPct val="90000"/>
              </a:lnSpc>
              <a:spcBef>
                <a:spcPts val="1000"/>
              </a:spcBef>
              <a:spcAft>
                <a:spcPts val="0"/>
              </a:spcAft>
              <a:buClr>
                <a:schemeClr val="dk1"/>
              </a:buClr>
              <a:buSzPts val="2400"/>
              <a:buChar char="•"/>
            </a:pPr>
            <a:r>
              <a:rPr lang="en-US" sz="2400"/>
              <a:t>Road ahead</a:t>
            </a:r>
            <a:endParaRPr/>
          </a:p>
          <a:p>
            <a:pPr indent="-101600" lvl="0" marL="228600" rtl="0" algn="l">
              <a:lnSpc>
                <a:spcPct val="90000"/>
              </a:lnSpc>
              <a:spcBef>
                <a:spcPts val="1000"/>
              </a:spcBef>
              <a:spcAft>
                <a:spcPts val="0"/>
              </a:spcAft>
              <a:buClr>
                <a:schemeClr val="dk1"/>
              </a:buClr>
              <a:buSzPts val="2000"/>
              <a:buNone/>
            </a:pPr>
            <a:r>
              <a:t/>
            </a:r>
            <a:endParaRPr>
              <a:solidFill>
                <a:srgbClr val="A5A5A5"/>
              </a:solidFill>
            </a:endParaRPr>
          </a:p>
        </p:txBody>
      </p:sp>
      <p:sp>
        <p:nvSpPr>
          <p:cNvPr id="334" name="Google Shape;334;p25"/>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26"/>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Road ahead</a:t>
            </a:r>
            <a:endParaRPr/>
          </a:p>
        </p:txBody>
      </p:sp>
      <p:sp>
        <p:nvSpPr>
          <p:cNvPr id="340" name="Google Shape;340;p26"/>
          <p:cNvSpPr txBox="1"/>
          <p:nvPr>
            <p:ph idx="1" type="body"/>
          </p:nvPr>
        </p:nvSpPr>
        <p:spPr>
          <a:xfrm>
            <a:off x="838200" y="1422400"/>
            <a:ext cx="6284976" cy="3282696"/>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200"/>
              <a:buChar char="•"/>
            </a:pPr>
            <a:r>
              <a:rPr lang="en-US" sz="2200"/>
              <a:t>A next step for this analysis would be to develop:</a:t>
            </a:r>
            <a:br>
              <a:rPr b="0" lang="en-US" sz="2200"/>
            </a:br>
            <a:r>
              <a:rPr lang="en-US" sz="2200"/>
              <a:t>A Machine Learning model that uses the description information, ratings information and, the crimes information and labels listings as safe or not. </a:t>
            </a:r>
            <a:endParaRPr/>
          </a:p>
          <a:p>
            <a:pPr indent="-228600" lvl="0" marL="228600" rtl="0" algn="l">
              <a:lnSpc>
                <a:spcPct val="90000"/>
              </a:lnSpc>
              <a:spcBef>
                <a:spcPts val="1000"/>
              </a:spcBef>
              <a:spcAft>
                <a:spcPts val="0"/>
              </a:spcAft>
              <a:buClr>
                <a:schemeClr val="dk1"/>
              </a:buClr>
              <a:buSzPts val="2200"/>
              <a:buChar char="•"/>
            </a:pPr>
            <a:r>
              <a:rPr lang="en-US" sz="2200"/>
              <a:t>This is a feature (safety verified by Airbnb) that Airbnb could implement on their portal to help tourists get a better sense of the neighborhood in which the Airbnb is located.</a:t>
            </a:r>
            <a:endParaRPr/>
          </a:p>
        </p:txBody>
      </p:sp>
      <p:pic>
        <p:nvPicPr>
          <p:cNvPr descr="Shape, logo&#10;&#10;Description automatically generated" id="341" name="Google Shape;341;p26"/>
          <p:cNvPicPr preferRelativeResize="0"/>
          <p:nvPr/>
        </p:nvPicPr>
        <p:blipFill rotWithShape="1">
          <a:blip r:embed="rId3">
            <a:alphaModFix/>
          </a:blip>
          <a:srcRect b="0" l="0" r="0" t="0"/>
          <a:stretch/>
        </p:blipFill>
        <p:spPr>
          <a:xfrm>
            <a:off x="6766007" y="1422400"/>
            <a:ext cx="4587793" cy="2664968"/>
          </a:xfrm>
          <a:prstGeom prst="rect">
            <a:avLst/>
          </a:prstGeom>
          <a:noFill/>
          <a:ln>
            <a:noFill/>
          </a:ln>
        </p:spPr>
      </p:pic>
      <p:sp>
        <p:nvSpPr>
          <p:cNvPr id="342" name="Google Shape;342;p26"/>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g11e491a7ece_1_2"/>
          <p:cNvSpPr txBox="1"/>
          <p:nvPr>
            <p:ph type="title"/>
          </p:nvPr>
        </p:nvSpPr>
        <p:spPr>
          <a:xfrm>
            <a:off x="838200" y="365125"/>
            <a:ext cx="10515600" cy="6591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Agenda</a:t>
            </a:r>
            <a:endParaRPr/>
          </a:p>
        </p:txBody>
      </p:sp>
      <p:sp>
        <p:nvSpPr>
          <p:cNvPr id="104" name="Google Shape;104;g11e491a7ece_1_2"/>
          <p:cNvSpPr txBox="1"/>
          <p:nvPr>
            <p:ph idx="1" type="body"/>
          </p:nvPr>
        </p:nvSpPr>
        <p:spPr>
          <a:xfrm>
            <a:off x="838200" y="1335024"/>
            <a:ext cx="10515600" cy="484200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400"/>
              <a:buChar char="•"/>
            </a:pPr>
            <a:r>
              <a:rPr lang="en-US" sz="2400"/>
              <a:t>Problem Statement:</a:t>
            </a:r>
            <a:endParaRPr/>
          </a:p>
          <a:p>
            <a:pPr indent="-228600" lvl="1" marL="685800" rtl="0" algn="l">
              <a:lnSpc>
                <a:spcPct val="90000"/>
              </a:lnSpc>
              <a:spcBef>
                <a:spcPts val="500"/>
              </a:spcBef>
              <a:spcAft>
                <a:spcPts val="0"/>
              </a:spcAft>
              <a:buClr>
                <a:schemeClr val="dk1"/>
              </a:buClr>
              <a:buSzPts val="1400"/>
              <a:buFont typeface="Noto Sans Symbols"/>
              <a:buChar char="▪"/>
            </a:pPr>
            <a:r>
              <a:rPr lang="en-US" sz="2000"/>
              <a:t>Motivation</a:t>
            </a:r>
            <a:endParaRPr/>
          </a:p>
          <a:p>
            <a:pPr indent="-228600" lvl="1" marL="685800" rtl="0" algn="l">
              <a:lnSpc>
                <a:spcPct val="90000"/>
              </a:lnSpc>
              <a:spcBef>
                <a:spcPts val="500"/>
              </a:spcBef>
              <a:spcAft>
                <a:spcPts val="0"/>
              </a:spcAft>
              <a:buClr>
                <a:schemeClr val="dk1"/>
              </a:buClr>
              <a:buSzPts val="1400"/>
              <a:buFont typeface="Noto Sans Symbols"/>
              <a:buChar char="▪"/>
            </a:pPr>
            <a:r>
              <a:rPr lang="en-US" sz="2000"/>
              <a:t>Significance &amp; Value proposition</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Questions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Our findings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Analysis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Conclusion</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Road ahead</a:t>
            </a:r>
            <a:endParaRPr/>
          </a:p>
        </p:txBody>
      </p:sp>
      <p:sp>
        <p:nvSpPr>
          <p:cNvPr id="105" name="Google Shape;105;g11e491a7ece_1_2"/>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3"/>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Problem Statement</a:t>
            </a:r>
            <a:endParaRPr/>
          </a:p>
        </p:txBody>
      </p:sp>
      <p:sp>
        <p:nvSpPr>
          <p:cNvPr id="111" name="Google Shape;111;p3"/>
          <p:cNvSpPr txBox="1"/>
          <p:nvPr>
            <p:ph idx="1" type="body"/>
          </p:nvPr>
        </p:nvSpPr>
        <p:spPr>
          <a:xfrm>
            <a:off x="838200" y="1335024"/>
            <a:ext cx="10515600" cy="4841939"/>
          </a:xfrm>
          <a:prstGeom prst="rect">
            <a:avLst/>
          </a:prstGeom>
          <a:noFill/>
          <a:ln>
            <a:noFill/>
          </a:ln>
        </p:spPr>
        <p:txBody>
          <a:bodyPr anchorCtr="0" anchor="t" bIns="45700" lIns="91425" spcFirstLastPara="1" rIns="91425" wrap="square" tIns="45700">
            <a:normAutofit lnSpcReduction="10000"/>
          </a:bodyPr>
          <a:lstStyle/>
          <a:p>
            <a:pPr indent="0" lvl="0" marL="0" rtl="0" algn="l">
              <a:lnSpc>
                <a:spcPct val="90000"/>
              </a:lnSpc>
              <a:spcBef>
                <a:spcPts val="0"/>
              </a:spcBef>
              <a:spcAft>
                <a:spcPts val="0"/>
              </a:spcAft>
              <a:buClr>
                <a:schemeClr val="dk1"/>
              </a:buClr>
              <a:buSzPts val="2400"/>
              <a:buNone/>
            </a:pPr>
            <a:r>
              <a:rPr b="1" lang="en-US" sz="2400"/>
              <a:t>Motivation:</a:t>
            </a:r>
            <a:endParaRPr b="1" sz="2400"/>
          </a:p>
          <a:p>
            <a:pPr indent="0" lvl="0" marL="0" rtl="0" algn="l">
              <a:lnSpc>
                <a:spcPct val="90000"/>
              </a:lnSpc>
              <a:spcBef>
                <a:spcPts val="1000"/>
              </a:spcBef>
              <a:spcAft>
                <a:spcPts val="0"/>
              </a:spcAft>
              <a:buClr>
                <a:schemeClr val="dk1"/>
              </a:buClr>
              <a:buSzPts val="2000"/>
              <a:buNone/>
            </a:pPr>
            <a:r>
              <a:rPr lang="en-US"/>
              <a:t>We came across articles about the increase in crimes in NYC in Q1 of 2022 which led to the article </a:t>
            </a:r>
            <a:r>
              <a:rPr b="1" lang="en-US"/>
              <a:t>“Why do some crimes increase when Airbnbs come to town?” </a:t>
            </a:r>
            <a:endParaRPr b="1"/>
          </a:p>
          <a:p>
            <a:pPr indent="0" lvl="0" marL="0" rtl="0" algn="l">
              <a:lnSpc>
                <a:spcPct val="90000"/>
              </a:lnSpc>
              <a:spcBef>
                <a:spcPts val="1000"/>
              </a:spcBef>
              <a:spcAft>
                <a:spcPts val="0"/>
              </a:spcAft>
              <a:buClr>
                <a:schemeClr val="dk1"/>
              </a:buClr>
              <a:buSzPts val="2000"/>
              <a:buNone/>
            </a:pPr>
            <a:r>
              <a:rPr lang="en-US"/>
              <a:t>We found this particularly interesting because we saw the potential of </a:t>
            </a:r>
            <a:r>
              <a:rPr b="1" lang="en-US"/>
              <a:t>using data </a:t>
            </a:r>
            <a:r>
              <a:rPr b="1" lang="en-US"/>
              <a:t>to see if a short-term vacation rental company has anything to do with the crime rates in a major city such as NYC </a:t>
            </a:r>
            <a:r>
              <a:rPr lang="en-US"/>
              <a:t>and hence, that became our </a:t>
            </a:r>
            <a:r>
              <a:rPr b="1" lang="en-US"/>
              <a:t>hypothesis</a:t>
            </a:r>
            <a:r>
              <a:rPr lang="en-US"/>
              <a:t> for this project.</a:t>
            </a:r>
            <a:endParaRPr>
              <a:solidFill>
                <a:srgbClr val="A5A5A5"/>
              </a:solidFill>
            </a:endParaRPr>
          </a:p>
          <a:p>
            <a:pPr indent="0" lvl="0" marL="0" rtl="0" algn="l">
              <a:lnSpc>
                <a:spcPct val="90000"/>
              </a:lnSpc>
              <a:spcBef>
                <a:spcPts val="1000"/>
              </a:spcBef>
              <a:spcAft>
                <a:spcPts val="0"/>
              </a:spcAft>
              <a:buClr>
                <a:schemeClr val="dk1"/>
              </a:buClr>
              <a:buSzPts val="2000"/>
              <a:buNone/>
            </a:pPr>
            <a:r>
              <a:t/>
            </a:r>
            <a:endParaRPr>
              <a:solidFill>
                <a:srgbClr val="A5A5A5"/>
              </a:solidFill>
            </a:endParaRPr>
          </a:p>
          <a:p>
            <a:pPr indent="0" lvl="0" marL="0" rtl="0" algn="l">
              <a:lnSpc>
                <a:spcPct val="90000"/>
              </a:lnSpc>
              <a:spcBef>
                <a:spcPts val="1000"/>
              </a:spcBef>
              <a:spcAft>
                <a:spcPts val="0"/>
              </a:spcAft>
              <a:buClr>
                <a:schemeClr val="dk1"/>
              </a:buClr>
              <a:buSzPts val="2000"/>
              <a:buNone/>
            </a:pPr>
            <a:r>
              <a:t/>
            </a:r>
            <a:endParaRPr>
              <a:solidFill>
                <a:srgbClr val="A5A5A5"/>
              </a:solidFill>
            </a:endParaRPr>
          </a:p>
          <a:p>
            <a:pPr indent="0" lvl="0" marL="0" rtl="0" algn="l">
              <a:lnSpc>
                <a:spcPct val="90000"/>
              </a:lnSpc>
              <a:spcBef>
                <a:spcPts val="1000"/>
              </a:spcBef>
              <a:spcAft>
                <a:spcPts val="0"/>
              </a:spcAft>
              <a:buClr>
                <a:schemeClr val="dk1"/>
              </a:buClr>
              <a:buSzPts val="2000"/>
              <a:buNone/>
            </a:pPr>
            <a:r>
              <a:t/>
            </a:r>
            <a:endParaRPr>
              <a:solidFill>
                <a:srgbClr val="A5A5A5"/>
              </a:solidFill>
            </a:endParaRPr>
          </a:p>
          <a:p>
            <a:pPr indent="0" lvl="0" marL="0" rtl="0" algn="l">
              <a:lnSpc>
                <a:spcPct val="90000"/>
              </a:lnSpc>
              <a:spcBef>
                <a:spcPts val="1000"/>
              </a:spcBef>
              <a:spcAft>
                <a:spcPts val="0"/>
              </a:spcAft>
              <a:buClr>
                <a:schemeClr val="dk1"/>
              </a:buClr>
              <a:buSzPts val="2000"/>
              <a:buNone/>
            </a:pPr>
            <a:r>
              <a:t/>
            </a:r>
            <a:endParaRPr>
              <a:solidFill>
                <a:srgbClr val="A5A5A5"/>
              </a:solidFill>
            </a:endParaRPr>
          </a:p>
          <a:p>
            <a:pPr indent="0" lvl="0" marL="0" rtl="0" algn="l">
              <a:lnSpc>
                <a:spcPct val="90000"/>
              </a:lnSpc>
              <a:spcBef>
                <a:spcPts val="1000"/>
              </a:spcBef>
              <a:spcAft>
                <a:spcPts val="0"/>
              </a:spcAft>
              <a:buClr>
                <a:srgbClr val="A5A5A5"/>
              </a:buClr>
              <a:buSzPts val="2400"/>
              <a:buNone/>
            </a:pPr>
            <a:r>
              <a:rPr lang="en-US" sz="2400">
                <a:solidFill>
                  <a:srgbClr val="A5A5A5"/>
                </a:solidFill>
              </a:rPr>
              <a:t>Significance and value proposition:</a:t>
            </a:r>
            <a:endParaRPr/>
          </a:p>
          <a:p>
            <a:pPr indent="0" lvl="0" marL="0" rtl="0" algn="l">
              <a:lnSpc>
                <a:spcPct val="90000"/>
              </a:lnSpc>
              <a:spcBef>
                <a:spcPts val="1000"/>
              </a:spcBef>
              <a:spcAft>
                <a:spcPts val="0"/>
              </a:spcAft>
              <a:buClr>
                <a:schemeClr val="dk1"/>
              </a:buClr>
              <a:buSzPts val="2400"/>
              <a:buNone/>
            </a:pPr>
            <a:r>
              <a:t/>
            </a:r>
            <a:endParaRPr sz="2400">
              <a:solidFill>
                <a:srgbClr val="A5A5A5"/>
              </a:solidFill>
            </a:endParaRPr>
          </a:p>
          <a:p>
            <a:pPr indent="-76200" lvl="0" marL="228600" rtl="0" algn="l">
              <a:lnSpc>
                <a:spcPct val="90000"/>
              </a:lnSpc>
              <a:spcBef>
                <a:spcPts val="1000"/>
              </a:spcBef>
              <a:spcAft>
                <a:spcPts val="0"/>
              </a:spcAft>
              <a:buClr>
                <a:schemeClr val="dk1"/>
              </a:buClr>
              <a:buSzPts val="2400"/>
              <a:buNone/>
            </a:pPr>
            <a:r>
              <a:t/>
            </a:r>
            <a:endParaRPr b="1" sz="2400"/>
          </a:p>
        </p:txBody>
      </p:sp>
      <p:pic>
        <p:nvPicPr>
          <p:cNvPr id="112" name="Google Shape;112;p3"/>
          <p:cNvPicPr preferRelativeResize="0"/>
          <p:nvPr/>
        </p:nvPicPr>
        <p:blipFill rotWithShape="1">
          <a:blip r:embed="rId3">
            <a:alphaModFix/>
          </a:blip>
          <a:srcRect b="71014" l="0" r="0" t="0"/>
          <a:stretch/>
        </p:blipFill>
        <p:spPr>
          <a:xfrm>
            <a:off x="1320175" y="3267275"/>
            <a:ext cx="9551626" cy="1465400"/>
          </a:xfrm>
          <a:prstGeom prst="rect">
            <a:avLst/>
          </a:prstGeom>
          <a:noFill/>
          <a:ln>
            <a:noFill/>
          </a:ln>
        </p:spPr>
      </p:pic>
      <p:sp>
        <p:nvSpPr>
          <p:cNvPr id="113" name="Google Shape;113;p3"/>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4"/>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Problem Statement</a:t>
            </a:r>
            <a:endParaRPr/>
          </a:p>
        </p:txBody>
      </p:sp>
      <p:sp>
        <p:nvSpPr>
          <p:cNvPr id="119" name="Google Shape;119;p4"/>
          <p:cNvSpPr txBox="1"/>
          <p:nvPr>
            <p:ph idx="1" type="body"/>
          </p:nvPr>
        </p:nvSpPr>
        <p:spPr>
          <a:xfrm>
            <a:off x="838200" y="1335024"/>
            <a:ext cx="10515600" cy="484193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A5A5A5"/>
              </a:buClr>
              <a:buSzPts val="2400"/>
              <a:buNone/>
            </a:pPr>
            <a:r>
              <a:rPr lang="en-US" sz="2400">
                <a:solidFill>
                  <a:srgbClr val="A5A5A5"/>
                </a:solidFill>
              </a:rPr>
              <a:t>Motivation:</a:t>
            </a:r>
            <a:endParaRPr b="1" sz="2400"/>
          </a:p>
          <a:p>
            <a:pPr indent="0" lvl="0" marL="0" rtl="0" algn="l">
              <a:lnSpc>
                <a:spcPct val="90000"/>
              </a:lnSpc>
              <a:spcBef>
                <a:spcPts val="1000"/>
              </a:spcBef>
              <a:spcAft>
                <a:spcPts val="0"/>
              </a:spcAft>
              <a:buClr>
                <a:schemeClr val="dk1"/>
              </a:buClr>
              <a:buSzPts val="2400"/>
              <a:buNone/>
            </a:pPr>
            <a:r>
              <a:rPr b="1" lang="en-US" sz="2400"/>
              <a:t>Significance and value proposition:</a:t>
            </a:r>
            <a:endParaRPr/>
          </a:p>
          <a:p>
            <a:pPr indent="-228600" lvl="0" marL="228600" rtl="0" algn="l">
              <a:lnSpc>
                <a:spcPct val="90000"/>
              </a:lnSpc>
              <a:spcBef>
                <a:spcPts val="1000"/>
              </a:spcBef>
              <a:spcAft>
                <a:spcPts val="0"/>
              </a:spcAft>
              <a:buClr>
                <a:schemeClr val="dk1"/>
              </a:buClr>
              <a:buSzPts val="2000"/>
              <a:buChar char="•"/>
            </a:pPr>
            <a:r>
              <a:rPr lang="en-US"/>
              <a:t>Airbnb has grown significantly over the last decade and has captured a significant share of the lodging market. With this market power comes a big responsibility and an increase in crimes falls under this responsibility.</a:t>
            </a:r>
            <a:endParaRPr/>
          </a:p>
          <a:p>
            <a:pPr indent="-215900" lvl="0" marL="228600" rtl="0" algn="l">
              <a:lnSpc>
                <a:spcPct val="90000"/>
              </a:lnSpc>
              <a:spcBef>
                <a:spcPts val="1000"/>
              </a:spcBef>
              <a:spcAft>
                <a:spcPts val="0"/>
              </a:spcAft>
              <a:buSzPts val="1800"/>
              <a:buChar char="•"/>
            </a:pPr>
            <a:r>
              <a:rPr lang="en-US"/>
              <a:t>If crimes are indeed increasing in NYC because of Airbnb, the government and Airbnb can be made aware of it so they can take the necessary steps to ensure the safety of tourists.</a:t>
            </a:r>
            <a:endParaRPr/>
          </a:p>
          <a:p>
            <a:pPr indent="-228600" lvl="0" marL="228600" rtl="0" algn="l">
              <a:lnSpc>
                <a:spcPct val="90000"/>
              </a:lnSpc>
              <a:spcBef>
                <a:spcPts val="1000"/>
              </a:spcBef>
              <a:spcAft>
                <a:spcPts val="0"/>
              </a:spcAft>
              <a:buClr>
                <a:schemeClr val="dk1"/>
              </a:buClr>
              <a:buSzPts val="2000"/>
              <a:buChar char="•"/>
            </a:pPr>
            <a:r>
              <a:rPr lang="en-US"/>
              <a:t>An example of a step that can be taken by Airbnb could be adding a “safety verified” feature for listings which also provides detailed information on how the verification process works.</a:t>
            </a:r>
            <a:endParaRPr/>
          </a:p>
          <a:p>
            <a:pPr indent="0" lvl="0" marL="0" rtl="0" algn="l">
              <a:lnSpc>
                <a:spcPct val="90000"/>
              </a:lnSpc>
              <a:spcBef>
                <a:spcPts val="1000"/>
              </a:spcBef>
              <a:spcAft>
                <a:spcPts val="0"/>
              </a:spcAft>
              <a:buClr>
                <a:schemeClr val="dk1"/>
              </a:buClr>
              <a:buSzPts val="2400"/>
              <a:buNone/>
            </a:pPr>
            <a:r>
              <a:t/>
            </a:r>
            <a:endParaRPr sz="2400">
              <a:solidFill>
                <a:srgbClr val="A5A5A5"/>
              </a:solidFill>
            </a:endParaRPr>
          </a:p>
          <a:p>
            <a:pPr indent="-76200" lvl="0" marL="228600" rtl="0" algn="l">
              <a:lnSpc>
                <a:spcPct val="90000"/>
              </a:lnSpc>
              <a:spcBef>
                <a:spcPts val="1000"/>
              </a:spcBef>
              <a:spcAft>
                <a:spcPts val="0"/>
              </a:spcAft>
              <a:buClr>
                <a:schemeClr val="dk1"/>
              </a:buClr>
              <a:buSzPts val="2400"/>
              <a:buNone/>
            </a:pPr>
            <a:r>
              <a:t/>
            </a:r>
            <a:endParaRPr b="1" sz="2400"/>
          </a:p>
        </p:txBody>
      </p:sp>
      <p:sp>
        <p:nvSpPr>
          <p:cNvPr id="120" name="Google Shape;120;p4"/>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5"/>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Agenda</a:t>
            </a:r>
            <a:endParaRPr/>
          </a:p>
        </p:txBody>
      </p:sp>
      <p:sp>
        <p:nvSpPr>
          <p:cNvPr id="126" name="Google Shape;126;p5"/>
          <p:cNvSpPr txBox="1"/>
          <p:nvPr>
            <p:ph idx="1" type="body"/>
          </p:nvPr>
        </p:nvSpPr>
        <p:spPr>
          <a:xfrm>
            <a:off x="838200" y="1335024"/>
            <a:ext cx="10515600" cy="484193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A5A5A5"/>
              </a:buClr>
              <a:buSzPts val="2000"/>
              <a:buChar char="•"/>
            </a:pPr>
            <a:r>
              <a:rPr lang="en-US">
                <a:solidFill>
                  <a:srgbClr val="A5A5A5"/>
                </a:solidFill>
              </a:rPr>
              <a:t>Problem Statement:</a:t>
            </a:r>
            <a:endParaRPr/>
          </a:p>
          <a:p>
            <a:pPr indent="-228600" lvl="1" marL="685800" rtl="0" algn="l">
              <a:lnSpc>
                <a:spcPct val="90000"/>
              </a:lnSpc>
              <a:spcBef>
                <a:spcPts val="500"/>
              </a:spcBef>
              <a:spcAft>
                <a:spcPts val="0"/>
              </a:spcAft>
              <a:buClr>
                <a:srgbClr val="A5A5A5"/>
              </a:buClr>
              <a:buSzPts val="1400"/>
              <a:buFont typeface="Noto Sans Symbols"/>
              <a:buChar char="▪"/>
            </a:pPr>
            <a:r>
              <a:rPr lang="en-US" sz="2000">
                <a:solidFill>
                  <a:srgbClr val="A5A5A5"/>
                </a:solidFill>
              </a:rPr>
              <a:t>Motivation</a:t>
            </a:r>
            <a:endParaRPr/>
          </a:p>
          <a:p>
            <a:pPr indent="-228600" lvl="1" marL="685800" rtl="0" algn="l">
              <a:lnSpc>
                <a:spcPct val="90000"/>
              </a:lnSpc>
              <a:spcBef>
                <a:spcPts val="500"/>
              </a:spcBef>
              <a:spcAft>
                <a:spcPts val="0"/>
              </a:spcAft>
              <a:buClr>
                <a:srgbClr val="A5A5A5"/>
              </a:buClr>
              <a:buSzPts val="1400"/>
              <a:buFont typeface="Noto Sans Symbols"/>
              <a:buChar char="▪"/>
            </a:pPr>
            <a:r>
              <a:rPr lang="en-US" sz="2000">
                <a:solidFill>
                  <a:srgbClr val="A5A5A5"/>
                </a:solidFill>
              </a:rPr>
              <a:t>Significance &amp; Value proposition</a:t>
            </a:r>
            <a:endParaRPr/>
          </a:p>
          <a:p>
            <a:pPr indent="-228600" lvl="0" marL="228600" rtl="0" algn="l">
              <a:lnSpc>
                <a:spcPct val="90000"/>
              </a:lnSpc>
              <a:spcBef>
                <a:spcPts val="1000"/>
              </a:spcBef>
              <a:spcAft>
                <a:spcPts val="0"/>
              </a:spcAft>
              <a:buClr>
                <a:schemeClr val="dk1"/>
              </a:buClr>
              <a:buSzPts val="2400"/>
              <a:buChar char="•"/>
            </a:pPr>
            <a:r>
              <a:rPr lang="en-US" sz="2400"/>
              <a:t>Questions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Our findings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Analysis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Conclusion</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Road ahead</a:t>
            </a:r>
            <a:endParaRPr/>
          </a:p>
        </p:txBody>
      </p:sp>
      <p:sp>
        <p:nvSpPr>
          <p:cNvPr id="127" name="Google Shape;127;p5"/>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6"/>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Questions</a:t>
            </a:r>
            <a:endParaRPr/>
          </a:p>
        </p:txBody>
      </p:sp>
      <p:sp>
        <p:nvSpPr>
          <p:cNvPr id="133" name="Google Shape;133;p6"/>
          <p:cNvSpPr txBox="1"/>
          <p:nvPr>
            <p:ph idx="1" type="body"/>
          </p:nvPr>
        </p:nvSpPr>
        <p:spPr>
          <a:xfrm>
            <a:off x="838200" y="1947673"/>
            <a:ext cx="10515600" cy="3282696"/>
          </a:xfrm>
          <a:prstGeom prst="rect">
            <a:avLst/>
          </a:prstGeom>
          <a:noFill/>
          <a:ln>
            <a:noFill/>
          </a:ln>
        </p:spPr>
        <p:txBody>
          <a:bodyPr anchorCtr="0" anchor="t" bIns="45700" lIns="91425" spcFirstLastPara="1" rIns="91425" wrap="square" tIns="45700">
            <a:normAutofit/>
          </a:bodyPr>
          <a:lstStyle/>
          <a:p>
            <a:pPr indent="-457200" lvl="0" marL="457200" rtl="0" algn="l">
              <a:lnSpc>
                <a:spcPct val="90000"/>
              </a:lnSpc>
              <a:spcBef>
                <a:spcPts val="0"/>
              </a:spcBef>
              <a:spcAft>
                <a:spcPts val="0"/>
              </a:spcAft>
              <a:buClr>
                <a:schemeClr val="dk1"/>
              </a:buClr>
              <a:buSzPts val="2400"/>
              <a:buFont typeface="Calibri"/>
              <a:buAutoNum type="arabicParenR"/>
            </a:pPr>
            <a:r>
              <a:rPr lang="en-US" sz="2400"/>
              <a:t>Have crimes increased in Airbnb hotspots?*</a:t>
            </a:r>
            <a:endParaRPr/>
          </a:p>
          <a:p>
            <a:pPr indent="-457200" lvl="0" marL="457200" rtl="0" algn="l">
              <a:lnSpc>
                <a:spcPct val="90000"/>
              </a:lnSpc>
              <a:spcBef>
                <a:spcPts val="2200"/>
              </a:spcBef>
              <a:spcAft>
                <a:spcPts val="0"/>
              </a:spcAft>
              <a:buClr>
                <a:schemeClr val="dk1"/>
              </a:buClr>
              <a:buSzPts val="2400"/>
              <a:buFont typeface="Calibri"/>
              <a:buAutoNum type="arabicParenR"/>
            </a:pPr>
            <a:r>
              <a:rPr lang="en-US" sz="2400"/>
              <a:t>How are the top 3 crimes in terms of count spread across the months of the year? Are they high during the busiest month for Airbnb hosts?</a:t>
            </a:r>
            <a:endParaRPr/>
          </a:p>
          <a:p>
            <a:pPr indent="-457200" lvl="0" marL="457200" rtl="0" algn="l">
              <a:lnSpc>
                <a:spcPct val="90000"/>
              </a:lnSpc>
              <a:spcBef>
                <a:spcPts val="2200"/>
              </a:spcBef>
              <a:spcAft>
                <a:spcPts val="0"/>
              </a:spcAft>
              <a:buSzPts val="2400"/>
              <a:buFont typeface="Calibri"/>
              <a:buAutoNum type="arabicParenR"/>
            </a:pPr>
            <a:r>
              <a:rPr lang="en-US" sz="2400"/>
              <a:t>For the lower rated </a:t>
            </a:r>
            <a:r>
              <a:rPr lang="en-US" sz="2400"/>
              <a:t>listings if the description includes the word ‘safe’, what is the average rating compared to when the word ‘safe’ is NOT mentioned?</a:t>
            </a:r>
            <a:endParaRPr/>
          </a:p>
          <a:p>
            <a:pPr indent="0" lvl="0" marL="0" rtl="0" algn="l">
              <a:lnSpc>
                <a:spcPct val="90000"/>
              </a:lnSpc>
              <a:spcBef>
                <a:spcPts val="2200"/>
              </a:spcBef>
              <a:spcAft>
                <a:spcPts val="0"/>
              </a:spcAft>
              <a:buClr>
                <a:schemeClr val="dk1"/>
              </a:buClr>
              <a:buSzPts val="2400"/>
              <a:buNone/>
            </a:pPr>
            <a:r>
              <a:t/>
            </a:r>
            <a:endParaRPr sz="2400"/>
          </a:p>
          <a:p>
            <a:pPr indent="0" lvl="0" marL="0" rtl="0" algn="l">
              <a:lnSpc>
                <a:spcPct val="90000"/>
              </a:lnSpc>
              <a:spcBef>
                <a:spcPts val="1000"/>
              </a:spcBef>
              <a:spcAft>
                <a:spcPts val="0"/>
              </a:spcAft>
              <a:buClr>
                <a:srgbClr val="A5A5A5"/>
              </a:buClr>
              <a:buSzPts val="1800"/>
              <a:buNone/>
            </a:pPr>
            <a:r>
              <a:rPr lang="en-US" sz="1800">
                <a:solidFill>
                  <a:srgbClr val="A5A5A5"/>
                </a:solidFill>
              </a:rPr>
              <a:t>* This question required some sub-questions to be answered which are described in detail in a later section</a:t>
            </a:r>
            <a:endParaRPr b="0">
              <a:solidFill>
                <a:srgbClr val="A5A5A5"/>
              </a:solidFill>
            </a:endParaRPr>
          </a:p>
        </p:txBody>
      </p:sp>
      <p:sp>
        <p:nvSpPr>
          <p:cNvPr id="134" name="Google Shape;134;p6"/>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7"/>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Agenda</a:t>
            </a:r>
            <a:endParaRPr/>
          </a:p>
        </p:txBody>
      </p:sp>
      <p:sp>
        <p:nvSpPr>
          <p:cNvPr id="140" name="Google Shape;140;p7"/>
          <p:cNvSpPr txBox="1"/>
          <p:nvPr>
            <p:ph idx="1" type="body"/>
          </p:nvPr>
        </p:nvSpPr>
        <p:spPr>
          <a:xfrm>
            <a:off x="838200" y="1335024"/>
            <a:ext cx="10515600" cy="4841939"/>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rgbClr val="A5A5A5"/>
              </a:buClr>
              <a:buSzPts val="2000"/>
              <a:buChar char="•"/>
            </a:pPr>
            <a:r>
              <a:rPr lang="en-US">
                <a:solidFill>
                  <a:srgbClr val="A5A5A5"/>
                </a:solidFill>
              </a:rPr>
              <a:t>Problem Statement:</a:t>
            </a:r>
            <a:endParaRPr/>
          </a:p>
          <a:p>
            <a:pPr indent="-228600" lvl="1" marL="685800" rtl="0" algn="l">
              <a:lnSpc>
                <a:spcPct val="90000"/>
              </a:lnSpc>
              <a:spcBef>
                <a:spcPts val="500"/>
              </a:spcBef>
              <a:spcAft>
                <a:spcPts val="0"/>
              </a:spcAft>
              <a:buClr>
                <a:srgbClr val="A5A5A5"/>
              </a:buClr>
              <a:buSzPts val="1400"/>
              <a:buFont typeface="Noto Sans Symbols"/>
              <a:buChar char="▪"/>
            </a:pPr>
            <a:r>
              <a:rPr lang="en-US" sz="2000">
                <a:solidFill>
                  <a:srgbClr val="A5A5A5"/>
                </a:solidFill>
              </a:rPr>
              <a:t>Motivation</a:t>
            </a:r>
            <a:endParaRPr/>
          </a:p>
          <a:p>
            <a:pPr indent="-228600" lvl="1" marL="685800" rtl="0" algn="l">
              <a:lnSpc>
                <a:spcPct val="90000"/>
              </a:lnSpc>
              <a:spcBef>
                <a:spcPts val="500"/>
              </a:spcBef>
              <a:spcAft>
                <a:spcPts val="0"/>
              </a:spcAft>
              <a:buClr>
                <a:srgbClr val="A5A5A5"/>
              </a:buClr>
              <a:buSzPts val="1400"/>
              <a:buFont typeface="Noto Sans Symbols"/>
              <a:buChar char="▪"/>
            </a:pPr>
            <a:r>
              <a:rPr lang="en-US" sz="2000">
                <a:solidFill>
                  <a:srgbClr val="A5A5A5"/>
                </a:solidFill>
              </a:rPr>
              <a:t>Significance &amp; Value proposition</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Questions</a:t>
            </a:r>
            <a:endParaRPr/>
          </a:p>
          <a:p>
            <a:pPr indent="-228600" lvl="0" marL="228600" rtl="0" algn="l">
              <a:lnSpc>
                <a:spcPct val="90000"/>
              </a:lnSpc>
              <a:spcBef>
                <a:spcPts val="1000"/>
              </a:spcBef>
              <a:spcAft>
                <a:spcPts val="0"/>
              </a:spcAft>
              <a:buClr>
                <a:schemeClr val="dk1"/>
              </a:buClr>
              <a:buSzPts val="2400"/>
              <a:buChar char="•"/>
            </a:pPr>
            <a:r>
              <a:rPr lang="en-US" sz="2400"/>
              <a:t>Our findings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Analysis</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Conclusion</a:t>
            </a:r>
            <a:endParaRPr/>
          </a:p>
          <a:p>
            <a:pPr indent="-228600" lvl="0" marL="228600" rtl="0" algn="l">
              <a:lnSpc>
                <a:spcPct val="90000"/>
              </a:lnSpc>
              <a:spcBef>
                <a:spcPts val="1000"/>
              </a:spcBef>
              <a:spcAft>
                <a:spcPts val="0"/>
              </a:spcAft>
              <a:buClr>
                <a:srgbClr val="A5A5A5"/>
              </a:buClr>
              <a:buSzPts val="2000"/>
              <a:buChar char="•"/>
            </a:pPr>
            <a:r>
              <a:rPr lang="en-US">
                <a:solidFill>
                  <a:srgbClr val="A5A5A5"/>
                </a:solidFill>
              </a:rPr>
              <a:t>Road ahead</a:t>
            </a:r>
            <a:endParaRPr/>
          </a:p>
        </p:txBody>
      </p:sp>
      <p:sp>
        <p:nvSpPr>
          <p:cNvPr id="141" name="Google Shape;141;p7"/>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8"/>
          <p:cNvSpPr txBox="1"/>
          <p:nvPr>
            <p:ph type="title"/>
          </p:nvPr>
        </p:nvSpPr>
        <p:spPr>
          <a:xfrm>
            <a:off x="838200" y="365125"/>
            <a:ext cx="10515600" cy="6590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Calibri"/>
              <a:buNone/>
            </a:pPr>
            <a:r>
              <a:rPr lang="en-US"/>
              <a:t>Questions</a:t>
            </a:r>
            <a:endParaRPr/>
          </a:p>
        </p:txBody>
      </p:sp>
      <p:sp>
        <p:nvSpPr>
          <p:cNvPr id="147" name="Google Shape;147;p8"/>
          <p:cNvSpPr txBox="1"/>
          <p:nvPr>
            <p:ph idx="1" type="body"/>
          </p:nvPr>
        </p:nvSpPr>
        <p:spPr>
          <a:xfrm>
            <a:off x="838200" y="1947673"/>
            <a:ext cx="10515600" cy="3282696"/>
          </a:xfrm>
          <a:prstGeom prst="rect">
            <a:avLst/>
          </a:prstGeom>
          <a:noFill/>
          <a:ln>
            <a:noFill/>
          </a:ln>
        </p:spPr>
        <p:txBody>
          <a:bodyPr anchorCtr="0" anchor="t" bIns="45700" lIns="91425" spcFirstLastPara="1" rIns="91425" wrap="square" tIns="45700">
            <a:normAutofit/>
          </a:bodyPr>
          <a:lstStyle/>
          <a:p>
            <a:pPr indent="-457200" lvl="0" marL="457200" rtl="0" algn="l">
              <a:lnSpc>
                <a:spcPct val="90000"/>
              </a:lnSpc>
              <a:spcBef>
                <a:spcPts val="0"/>
              </a:spcBef>
              <a:spcAft>
                <a:spcPts val="0"/>
              </a:spcAft>
              <a:buClr>
                <a:schemeClr val="dk1"/>
              </a:buClr>
              <a:buSzPts val="2400"/>
              <a:buFont typeface="Calibri"/>
              <a:buAutoNum type="arabicParenR"/>
            </a:pPr>
            <a:r>
              <a:rPr lang="en-US" sz="2400"/>
              <a:t>Have crimes increased in Airbnb hotspots?</a:t>
            </a:r>
            <a:endParaRPr/>
          </a:p>
          <a:p>
            <a:pPr indent="-457200" lvl="0" marL="457200" rtl="0" algn="l">
              <a:lnSpc>
                <a:spcPct val="90000"/>
              </a:lnSpc>
              <a:spcBef>
                <a:spcPts val="2200"/>
              </a:spcBef>
              <a:spcAft>
                <a:spcPts val="0"/>
              </a:spcAft>
              <a:buClr>
                <a:srgbClr val="A5A5A5"/>
              </a:buClr>
              <a:buSzPts val="2400"/>
              <a:buFont typeface="Calibri"/>
              <a:buAutoNum type="arabicParenR"/>
            </a:pPr>
            <a:r>
              <a:rPr lang="en-US" sz="2400">
                <a:solidFill>
                  <a:srgbClr val="A5A5A5"/>
                </a:solidFill>
              </a:rPr>
              <a:t>How are the top 3 crimes in terms of count spread across the months of the year? Are they high during the busiest month for Airbnb hosts?</a:t>
            </a:r>
            <a:endParaRPr/>
          </a:p>
          <a:p>
            <a:pPr indent="-457200" lvl="0" marL="457200" rtl="0" algn="l">
              <a:lnSpc>
                <a:spcPct val="90000"/>
              </a:lnSpc>
              <a:spcBef>
                <a:spcPts val="2200"/>
              </a:spcBef>
              <a:spcAft>
                <a:spcPts val="0"/>
              </a:spcAft>
              <a:buClr>
                <a:srgbClr val="B7B7B7"/>
              </a:buClr>
              <a:buSzPts val="2400"/>
              <a:buFont typeface="Calibri"/>
              <a:buAutoNum type="arabicParenR"/>
            </a:pPr>
            <a:r>
              <a:rPr lang="en-US" sz="2400">
                <a:solidFill>
                  <a:srgbClr val="A5A5A5"/>
                </a:solidFill>
              </a:rPr>
              <a:t>For the lower rated listings if the description includes the word ‘safe’, what is the average rating compared to when the word ‘safe’ is NOT mentioned?</a:t>
            </a:r>
            <a:endParaRPr>
              <a:solidFill>
                <a:srgbClr val="B7B7B7"/>
              </a:solidFill>
            </a:endParaRPr>
          </a:p>
        </p:txBody>
      </p:sp>
      <p:sp>
        <p:nvSpPr>
          <p:cNvPr id="148" name="Google Shape;148;p8"/>
          <p:cNvSpPr txBox="1"/>
          <p:nvPr>
            <p:ph idx="12" type="sldNum"/>
          </p:nvPr>
        </p:nvSpPr>
        <p:spPr>
          <a:xfrm>
            <a:off x="8610600" y="6356350"/>
            <a:ext cx="27432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2022-03-19T15:14:22Z</dcterms:created>
  <dc:creator>Subhav Kalra</dc:creator>
</cp:coreProperties>
</file>